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8" r:id="rId4"/>
    <p:sldMasterId id="2147483943" r:id="rId5"/>
  </p:sldMasterIdLst>
  <p:notesMasterIdLst>
    <p:notesMasterId r:id="rId28"/>
  </p:notesMasterIdLst>
  <p:handoutMasterIdLst>
    <p:handoutMasterId r:id="rId29"/>
  </p:handoutMasterIdLst>
  <p:sldIdLst>
    <p:sldId id="256" r:id="rId6"/>
    <p:sldId id="297" r:id="rId7"/>
    <p:sldId id="311" r:id="rId8"/>
    <p:sldId id="312" r:id="rId9"/>
    <p:sldId id="313" r:id="rId10"/>
    <p:sldId id="314" r:id="rId11"/>
    <p:sldId id="315" r:id="rId12"/>
    <p:sldId id="316" r:id="rId13"/>
    <p:sldId id="318" r:id="rId14"/>
    <p:sldId id="331" r:id="rId15"/>
    <p:sldId id="321" r:id="rId16"/>
    <p:sldId id="319" r:id="rId17"/>
    <p:sldId id="317" r:id="rId18"/>
    <p:sldId id="320" r:id="rId19"/>
    <p:sldId id="322" r:id="rId20"/>
    <p:sldId id="323" r:id="rId21"/>
    <p:sldId id="324" r:id="rId22"/>
    <p:sldId id="325" r:id="rId23"/>
    <p:sldId id="327" r:id="rId24"/>
    <p:sldId id="328" r:id="rId25"/>
    <p:sldId id="329" r:id="rId26"/>
    <p:sldId id="330" r:id="rId27"/>
  </p:sldIdLst>
  <p:sldSz cx="9144000" cy="5143500" type="screen16x9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89" userDrawn="1">
          <p15:clr>
            <a:srgbClr val="A4A3A4"/>
          </p15:clr>
        </p15:guide>
        <p15:guide id="2" orient="horz" pos="2608" userDrawn="1">
          <p15:clr>
            <a:srgbClr val="A4A3A4"/>
          </p15:clr>
        </p15:guide>
        <p15:guide id="3" orient="horz" pos="3024" userDrawn="1">
          <p15:clr>
            <a:srgbClr val="A4A3A4"/>
          </p15:clr>
        </p15:guide>
        <p15:guide id="4" orient="horz" pos="1637" userDrawn="1">
          <p15:clr>
            <a:srgbClr val="A4A3A4"/>
          </p15:clr>
        </p15:guide>
        <p15:guide id="5" orient="horz" pos="215" userDrawn="1">
          <p15:clr>
            <a:srgbClr val="A4A3A4"/>
          </p15:clr>
        </p15:guide>
        <p15:guide id="6" orient="horz" pos="1103" userDrawn="1">
          <p15:clr>
            <a:srgbClr val="A4A3A4"/>
          </p15:clr>
        </p15:guide>
        <p15:guide id="7" orient="horz" pos="401" userDrawn="1">
          <p15:clr>
            <a:srgbClr val="A4A3A4"/>
          </p15:clr>
        </p15:guide>
        <p15:guide id="8" orient="horz" pos="2954" userDrawn="1">
          <p15:clr>
            <a:srgbClr val="A4A3A4"/>
          </p15:clr>
        </p15:guide>
        <p15:guide id="9" orient="horz" pos="173" userDrawn="1">
          <p15:clr>
            <a:srgbClr val="A4A3A4"/>
          </p15:clr>
        </p15:guide>
        <p15:guide id="10" pos="175" userDrawn="1">
          <p15:clr>
            <a:srgbClr val="A4A3A4"/>
          </p15:clr>
        </p15:guide>
        <p15:guide id="11" pos="5590" userDrawn="1">
          <p15:clr>
            <a:srgbClr val="A4A3A4"/>
          </p15:clr>
        </p15:guide>
        <p15:guide id="12" pos="2880" userDrawn="1">
          <p15:clr>
            <a:srgbClr val="A4A3A4"/>
          </p15:clr>
        </p15:guide>
        <p15:guide id="13" pos="776" userDrawn="1">
          <p15:clr>
            <a:srgbClr val="A4A3A4"/>
          </p15:clr>
        </p15:guide>
        <p15:guide id="14" pos="1411" userDrawn="1">
          <p15:clr>
            <a:srgbClr val="A4A3A4"/>
          </p15:clr>
        </p15:guide>
        <p15:guide id="15" pos="5287" userDrawn="1">
          <p15:clr>
            <a:srgbClr val="A4A3A4"/>
          </p15:clr>
        </p15:guide>
        <p15:guide id="16" pos="346" userDrawn="1">
          <p15:clr>
            <a:srgbClr val="A4A3A4"/>
          </p15:clr>
        </p15:guide>
        <p15:guide id="17" pos="40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592" userDrawn="1">
          <p15:clr>
            <a:srgbClr val="A4A3A4"/>
          </p15:clr>
        </p15:guide>
        <p15:guide id="2" orient="horz" pos="5542" userDrawn="1">
          <p15:clr>
            <a:srgbClr val="A4A3A4"/>
          </p15:clr>
        </p15:guide>
        <p15:guide id="3" orient="horz" pos="5777" userDrawn="1">
          <p15:clr>
            <a:srgbClr val="A4A3A4"/>
          </p15:clr>
        </p15:guide>
        <p15:guide id="4" pos="286" userDrawn="1">
          <p15:clr>
            <a:srgbClr val="A4A3A4"/>
          </p15:clr>
        </p15:guide>
        <p15:guide id="5" pos="4033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62D0"/>
    <a:srgbClr val="052049"/>
    <a:srgbClr val="90BD31"/>
    <a:srgbClr val="18A3AC"/>
    <a:srgbClr val="178CCB"/>
    <a:srgbClr val="000000"/>
    <a:srgbClr val="EC1848"/>
    <a:srgbClr val="F48024"/>
    <a:srgbClr val="E8E7DE"/>
    <a:srgbClr val="F5F0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98C260-70E6-492A-8AC5-8DD2B2669B87}" v="4" dt="2024-06-07T23:33:41.6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9" autoAdjust="0"/>
    <p:restoredTop sz="79907" autoAdjust="0"/>
  </p:normalViewPr>
  <p:slideViewPr>
    <p:cSldViewPr snapToGrid="0" showGuides="1">
      <p:cViewPr varScale="1">
        <p:scale>
          <a:sx n="138" d="100"/>
          <a:sy n="138" d="100"/>
        </p:scale>
        <p:origin x="608" y="184"/>
      </p:cViewPr>
      <p:guideLst>
        <p:guide orient="horz" pos="789"/>
        <p:guide orient="horz" pos="2608"/>
        <p:guide orient="horz" pos="3024"/>
        <p:guide orient="horz" pos="1637"/>
        <p:guide orient="horz" pos="215"/>
        <p:guide orient="horz" pos="1103"/>
        <p:guide orient="horz" pos="401"/>
        <p:guide orient="horz" pos="2954"/>
        <p:guide orient="horz" pos="173"/>
        <p:guide pos="175"/>
        <p:guide pos="5590"/>
        <p:guide pos="2880"/>
        <p:guide pos="776"/>
        <p:guide pos="1411"/>
        <p:guide pos="5287"/>
        <p:guide pos="346"/>
        <p:guide pos="409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notesViewPr>
    <p:cSldViewPr snapToGrid="0">
      <p:cViewPr>
        <p:scale>
          <a:sx n="108" d="100"/>
          <a:sy n="108" d="100"/>
        </p:scale>
        <p:origin x="2576" y="-240"/>
      </p:cViewPr>
      <p:guideLst>
        <p:guide orient="horz" pos="2592"/>
        <p:guide orient="horz" pos="5542"/>
        <p:guide orient="horz" pos="5777"/>
        <p:guide pos="286"/>
        <p:guide pos="403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 Vincent" clId="Web-{D398C260-70E6-492A-8AC5-8DD2B2669B87}"/>
    <pc:docChg chg="addSld delSld">
      <pc:chgData name="Marc Vincent" userId="" providerId="" clId="Web-{D398C260-70E6-492A-8AC5-8DD2B2669B87}" dt="2024-06-07T23:33:41.690" v="3"/>
      <pc:docMkLst>
        <pc:docMk/>
      </pc:docMkLst>
      <pc:sldChg chg="del">
        <pc:chgData name="Marc Vincent" userId="" providerId="" clId="Web-{D398C260-70E6-492A-8AC5-8DD2B2669B87}" dt="2024-06-07T23:33:41.690" v="3"/>
        <pc:sldMkLst>
          <pc:docMk/>
          <pc:sldMk cId="543433178" sldId="289"/>
        </pc:sldMkLst>
      </pc:sldChg>
      <pc:sldChg chg="new del">
        <pc:chgData name="Marc Vincent" userId="" providerId="" clId="Web-{D398C260-70E6-492A-8AC5-8DD2B2669B87}" dt="2024-06-07T23:33:30.517" v="2"/>
        <pc:sldMkLst>
          <pc:docMk/>
          <pc:sldMk cId="651748649" sldId="290"/>
        </pc:sldMkLst>
      </pc:sldChg>
    </pc:docChg>
  </pc:docChgLst>
  <pc:docChgLst>
    <pc:chgData name="Jonathan Menendez" clId="Web-{CF0FD079-902A-4D5D-90B2-3EB9D2BD7628}"/>
    <pc:docChg chg="addSld modSld">
      <pc:chgData name="Jonathan Menendez" userId="" providerId="" clId="Web-{CF0FD079-902A-4D5D-90B2-3EB9D2BD7628}" dt="2024-04-17T11:13:03.667" v="2"/>
      <pc:docMkLst>
        <pc:docMk/>
      </pc:docMkLst>
      <pc:sldChg chg="addSp delSp modSp mod modClrScheme chgLayout">
        <pc:chgData name="Jonathan Menendez" userId="" providerId="" clId="Web-{CF0FD079-902A-4D5D-90B2-3EB9D2BD7628}" dt="2024-04-17T11:07:24.476" v="1"/>
        <pc:sldMkLst>
          <pc:docMk/>
          <pc:sldMk cId="2154914541" sldId="277"/>
        </pc:sldMkLst>
        <pc:spChg chg="mod ord">
          <ac:chgData name="Jonathan Menendez" userId="" providerId="" clId="Web-{CF0FD079-902A-4D5D-90B2-3EB9D2BD7628}" dt="2024-04-17T11:07:24.476" v="1"/>
          <ac:spMkLst>
            <pc:docMk/>
            <pc:sldMk cId="2154914541" sldId="277"/>
            <ac:spMk id="2" creationId="{EA2C5C1B-281B-8E40-AE3B-01687C427CF5}"/>
          </ac:spMkLst>
        </pc:spChg>
        <pc:spChg chg="add del mod ord">
          <ac:chgData name="Jonathan Menendez" userId="" providerId="" clId="Web-{CF0FD079-902A-4D5D-90B2-3EB9D2BD7628}" dt="2024-04-17T11:07:24.476" v="1"/>
          <ac:spMkLst>
            <pc:docMk/>
            <pc:sldMk cId="2154914541" sldId="277"/>
            <ac:spMk id="3" creationId="{04DEAA18-E19F-4AC3-4125-C7A732218FDC}"/>
          </ac:spMkLst>
        </pc:spChg>
        <pc:spChg chg="mod ord">
          <ac:chgData name="Jonathan Menendez" userId="" providerId="" clId="Web-{CF0FD079-902A-4D5D-90B2-3EB9D2BD7628}" dt="2024-04-17T11:07:24.476" v="1"/>
          <ac:spMkLst>
            <pc:docMk/>
            <pc:sldMk cId="2154914541" sldId="277"/>
            <ac:spMk id="4" creationId="{C8CB38CF-9FDE-7947-B8D0-17938F8ED68F}"/>
          </ac:spMkLst>
        </pc:spChg>
        <pc:spChg chg="mod ord">
          <ac:chgData name="Jonathan Menendez" userId="" providerId="" clId="Web-{CF0FD079-902A-4D5D-90B2-3EB9D2BD7628}" dt="2024-04-17T11:07:24.476" v="1"/>
          <ac:spMkLst>
            <pc:docMk/>
            <pc:sldMk cId="2154914541" sldId="277"/>
            <ac:spMk id="5" creationId="{E3E096C0-A652-6C4B-BABD-F955B605F28D}"/>
          </ac:spMkLst>
        </pc:spChg>
      </pc:sldChg>
      <pc:sldChg chg="new">
        <pc:chgData name="Jonathan Menendez" userId="" providerId="" clId="Web-{CF0FD079-902A-4D5D-90B2-3EB9D2BD7628}" dt="2024-04-17T11:13:03.667" v="2"/>
        <pc:sldMkLst>
          <pc:docMk/>
          <pc:sldMk cId="543433178" sldId="28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/>
          <p:cNvCxnSpPr/>
          <p:nvPr/>
        </p:nvCxnSpPr>
        <p:spPr>
          <a:xfrm>
            <a:off x="455585" y="8795705"/>
            <a:ext cx="59436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403350" y="8880855"/>
            <a:ext cx="281232" cy="105317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marL="0" algn="l" defTabSz="914400" rtl="0" eaLnBrk="1" latinLnBrk="0" hangingPunct="1">
              <a:defRPr lang="en-US" sz="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r"/>
            <a:fld id="{111E5896-917A-4035-A860-408E1EC3CD51}" type="slidenum">
              <a:rPr lang="en-US">
                <a:solidFill>
                  <a:srgbClr val="0520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dirty="0">
              <a:solidFill>
                <a:srgbClr val="0520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02407" y="8866372"/>
            <a:ext cx="599982" cy="291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6536" y="8821324"/>
            <a:ext cx="2971800" cy="13158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/>
            </a:lvl1pPr>
          </a:lstStyle>
          <a:p>
            <a:r>
              <a:rPr lang="en-US" sz="800" dirty="0">
                <a:solidFill>
                  <a:srgbClr val="052049"/>
                </a:solidFill>
                <a:latin typeface="Arial" panose="020B0604020202020204" pitchFamily="34" charset="0"/>
              </a:rPr>
              <a:t>| [footer text here]</a:t>
            </a:r>
          </a:p>
        </p:txBody>
      </p:sp>
    </p:spTree>
    <p:extLst>
      <p:ext uri="{BB962C8B-B14F-4D97-AF65-F5344CB8AC3E}">
        <p14:creationId xmlns:p14="http://schemas.microsoft.com/office/powerpoint/2010/main" val="182832942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svg>
</file>

<file path=ppt/media/image17.jpeg>
</file>

<file path=ppt/media/image18.png>
</file>

<file path=ppt/media/image19.svg>
</file>

<file path=ppt/media/image2.png>
</file>

<file path=ppt/media/image20.png>
</file>

<file path=ppt/media/image21.png>
</file>

<file path=ppt/media/image23.png>
</file>

<file path=ppt/media/image24.svg>
</file>

<file path=ppt/media/image25.png>
</file>

<file path=ppt/media/image26.svg>
</file>

<file path=ppt/media/image28.png>
</file>

<file path=ppt/media/image29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svg>
</file>

<file path=ppt/media/image38.jpeg>
</file>

<file path=ppt/media/image39.jpeg>
</file>

<file path=ppt/media/image4.png>
</file>

<file path=ppt/media/image41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2750" y="400050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41268" y="4080297"/>
            <a:ext cx="5961120" cy="4480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29" name="Straight Connector 28"/>
          <p:cNvCxnSpPr/>
          <p:nvPr/>
        </p:nvCxnSpPr>
        <p:spPr>
          <a:xfrm>
            <a:off x="455585" y="8795705"/>
            <a:ext cx="59436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407" y="8866372"/>
            <a:ext cx="599982" cy="291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3350" y="8880855"/>
            <a:ext cx="281232" cy="105317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marL="0" algn="l" defTabSz="914400" rtl="0" eaLnBrk="1" latinLnBrk="0" hangingPunct="1">
              <a:defRPr lang="en-US" sz="800" b="0" i="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‹#›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636536" y="8821324"/>
            <a:ext cx="2971800" cy="13158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r>
              <a:rPr lang="en-US" sz="800" dirty="0">
                <a:solidFill>
                  <a:srgbClr val="052049"/>
                </a:solidFill>
              </a:rPr>
              <a:t>| [footer text here]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EF798EC2-7587-174C-8F9B-BEC1CFBF2B9A}" type="datetimeFigureOut">
              <a:rPr lang="en-US" smtClean="0"/>
              <a:pPr/>
              <a:t>2/7/25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7483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14300" indent="-114300" algn="l" defTabSz="914400" rtl="0" eaLnBrk="1" latinLnBrk="0" hangingPunct="1">
      <a:spcBef>
        <a:spcPts val="800"/>
      </a:spcBef>
      <a:buClr>
        <a:srgbClr val="178CCB"/>
      </a:buClr>
      <a:buFont typeface="Arial" pitchFamily="34" charset="0"/>
      <a:buChar char="•"/>
      <a:defRPr sz="1200" b="0" i="0" kern="1200">
        <a:solidFill>
          <a:srgbClr val="052049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5750" indent="-112713" algn="l" defTabSz="914400" rtl="0" eaLnBrk="1" latinLnBrk="0" hangingPunct="1">
      <a:spcBef>
        <a:spcPts val="200"/>
      </a:spcBef>
      <a:buClr>
        <a:srgbClr val="178CCB"/>
      </a:buClr>
      <a:buFont typeface="Arial" pitchFamily="34" charset="0"/>
      <a:buChar char="•"/>
      <a:defRPr sz="1100" b="0" i="0" kern="1200">
        <a:solidFill>
          <a:srgbClr val="052049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403225" indent="-117475" algn="l" defTabSz="914400" rtl="0" eaLnBrk="1" latinLnBrk="0" hangingPunct="1">
      <a:spcBef>
        <a:spcPts val="200"/>
      </a:spcBef>
      <a:buClr>
        <a:srgbClr val="178CCB"/>
      </a:buClr>
      <a:buFont typeface="Arial" pitchFamily="34" charset="0"/>
      <a:buChar char="•"/>
      <a:defRPr sz="1050" b="0" i="0" kern="1200">
        <a:solidFill>
          <a:srgbClr val="052049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569913" indent="-112713" algn="l" defTabSz="914400" rtl="0" eaLnBrk="1" latinLnBrk="0" hangingPunct="1">
      <a:spcBef>
        <a:spcPts val="200"/>
      </a:spcBef>
      <a:buClr>
        <a:srgbClr val="178CCB"/>
      </a:buClr>
      <a:buFont typeface="Arial" pitchFamily="34" charset="0"/>
      <a:buChar char="•"/>
      <a:defRPr sz="1050" b="0" i="0" kern="1200">
        <a:solidFill>
          <a:srgbClr val="052049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457200" indent="114300" algn="l" defTabSz="914400" rtl="0" eaLnBrk="1" latinLnBrk="0" hangingPunct="1">
      <a:buFont typeface="Arial" pitchFamily="34" charset="0"/>
      <a:buChar char="•"/>
      <a:defRPr sz="1050" kern="1200">
        <a:solidFill>
          <a:schemeClr val="tx1"/>
        </a:solidFill>
        <a:latin typeface="+mn-lt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marR="0" lvl="0" indent="-1143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78CCB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b="1" dirty="0"/>
              <a:t>Simple Explanation</a:t>
            </a:r>
            <a:r>
              <a:rPr lang="en-US" dirty="0"/>
              <a:t>: The figure shows how many connections (edges) and elements (nodes) are in different parts of the interactome, which is a network of protein interactions. The largest component is from the STRING database, followed by the OTAR dataset. Smaller contributions come from </a:t>
            </a:r>
            <a:r>
              <a:rPr lang="en-US" dirty="0" err="1"/>
              <a:t>IntAct</a:t>
            </a:r>
            <a:r>
              <a:rPr lang="en-US" dirty="0"/>
              <a:t>, </a:t>
            </a:r>
            <a:r>
              <a:rPr lang="en-US" dirty="0" err="1"/>
              <a:t>Reactome</a:t>
            </a:r>
            <a:r>
              <a:rPr lang="en-US" dirty="0"/>
              <a:t>, and SIGNOR, showing how these sources combine to form a comprehensive network.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2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87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9AE95-2FDC-3DB8-F399-6FB2CC3B5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C7AEB2-AB58-9E1E-6122-47209E0232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534DE8-8A40-D212-6156-191CD8A71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9FE1F-3FE8-33A1-424B-6C7521BA64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11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D557B-7687-8BA7-FF55-8C302EFE19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693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B62DC-7A28-9A31-E1D2-EF42145B4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304535-DA7F-6E33-71A9-8DE5B33783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E88481-31D7-9B56-9E3E-1047EA3FB0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559D9-98C4-2489-ACA5-94231CC76D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12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41C81-0691-FB3D-5ED7-62BE5B726D9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349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462E8-E8B6-2EAF-D271-3C8FE1A29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547C28-9BE9-442F-239C-6545A485DE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20A1C6-05C7-18DF-1B3E-AB9FB33CF7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26490-77A5-DFB2-3688-CFF1E1B189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13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48CE7-382C-D723-43FC-C55DA2AC910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2122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A2264-CF3D-F89C-8E46-31DA1BF05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B818BD-8D3B-8863-F7D8-ACD5B0C1C8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D06F82-D7B7-FC45-690D-CB01C4075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4C690-4D35-EF96-2E6D-49A53524FD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14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BA7D5-265A-7502-E89B-E406E550A28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304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EAF37-3563-9500-7201-8DA0CAE07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80F3EE-6CBE-7D73-9C8C-6859AAACE9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9D7C6D-A3CC-6E40-410E-B5D43D6F0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9FB36-D399-E3B9-297F-68540C105D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15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F3CC5-0C70-FB86-263C-EE7B3F7A588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13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BFA09-5C63-CEDB-C4AE-3E5656134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ACCFD4-088B-9841-F8B3-702CFB7A69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4F2889-AA06-3D18-94DA-EC57823AB9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E2077-8754-94E9-443F-88F8237ADE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16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DA0B0-EDB9-C831-A6DC-7EAE463D06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443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600ED-88F5-771E-8A28-45F265359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8F5F60-9280-22EF-261A-890DF73B3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EFC9FA-7484-28CF-6086-B24EE02C5D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BBE5B-E977-0550-A4F1-7256B4CE7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17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C2ACA-B57F-5433-B1F3-282647FD8E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1787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3AAE8-7B77-12DF-1C6F-988FC0609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6CD80-FDDE-23DF-B5D4-9299ADD82E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E61F1E-F2B8-D6B3-CBCA-0FC21FD44C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4FC495-2147-C52B-297C-C0B592ADE9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18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F9D1-F61E-1DB8-E808-AAC05964E32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2977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E2253-578B-0612-F0C4-DD1437B8D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9EFA30-F7B1-38F4-BA7C-9A849D928A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21EDD2-6CFA-347E-1FA0-E7552D8ED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02046-484E-501B-2EA3-939A3D8BA0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19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B84AB-81B9-DED0-E1C9-230BD962C2E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285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ECE00-4C22-6CFB-B81F-188DD6096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1DA763-95F6-DB6A-263D-DD1E98DBC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EDEE71-7A2C-3E97-2C38-A7978401E1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F61D0-285F-E17F-6660-09A60EFAE2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20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D720E-0667-83DA-3EA6-DBC2E941CBD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609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62C94-C86D-716D-2521-6B5EDDDA1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5F8BB4-0E48-82D1-2844-741303352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7051CF-0819-A396-6B91-7A485C4CD3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marR="0" lvl="0" indent="-1143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78CCB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b="1" dirty="0"/>
              <a:t>Simple Explanation</a:t>
            </a:r>
            <a:r>
              <a:rPr lang="en-US" dirty="0"/>
              <a:t>: The figure shows how many connections (edges) and elements (nodes) are in different parts of the interactome, which is a network of protein interactions. The largest component is from the STRING database, followed by the OTAR dataset. Smaller contributions come from </a:t>
            </a:r>
            <a:r>
              <a:rPr lang="en-US" dirty="0" err="1"/>
              <a:t>IntAct</a:t>
            </a:r>
            <a:r>
              <a:rPr lang="en-US" dirty="0"/>
              <a:t>, </a:t>
            </a:r>
            <a:r>
              <a:rPr lang="en-US" dirty="0" err="1"/>
              <a:t>Reactome</a:t>
            </a:r>
            <a:r>
              <a:rPr lang="en-US" dirty="0"/>
              <a:t>, and SIGNOR, showing how these sources combine to form a comprehensive network.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1CC22-E304-D753-D223-543CAF952D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3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57D73-9E78-4616-91C6-74AD50425E4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6956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FAAD8-D63E-F72C-A12E-E5A945AD6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C404FE-5788-B04E-BBDA-22589F1349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F8B163-37E9-9CA8-4F07-A485C8031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b="1" dirty="0"/>
              <a:t>1. Income Has a Detectable Genetic Component, but It Is Strongly Mediated by Education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Genome-wide association analysis identified genetic loci associated with income</a:t>
            </a:r>
            <a:r>
              <a:rPr lang="en-US" dirty="0"/>
              <a:t>, but most of these loci </a:t>
            </a:r>
            <a:r>
              <a:rPr lang="en-US" b="1" dirty="0"/>
              <a:t>overlap with those linked to educational attainment (EA)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Genetic correlation between income and EA is extremely high (~0.92)</a:t>
            </a:r>
            <a:r>
              <a:rPr lang="en-US" dirty="0"/>
              <a:t>, meaning that </a:t>
            </a:r>
            <a:r>
              <a:rPr lang="en-US" b="1" dirty="0"/>
              <a:t>the majority of genetic effects on income act through educational pathways</a:t>
            </a:r>
            <a:r>
              <a:rPr lang="en-US" dirty="0"/>
              <a:t> rather than directly influencing earnings.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Only ~25% of the genetic influence on income is direct</a:t>
            </a:r>
            <a:r>
              <a:rPr lang="en-US" dirty="0"/>
              <a:t>, while the remaining </a:t>
            </a:r>
            <a:r>
              <a:rPr lang="en-US" b="1" dirty="0"/>
              <a:t>75% is explained by indirect genetic effects</a:t>
            </a:r>
            <a:r>
              <a:rPr lang="en-US" dirty="0"/>
              <a:t>, such as parental environment and educational opportunities.</a:t>
            </a:r>
          </a:p>
          <a:p>
            <a:r>
              <a:rPr lang="en-US" b="1" dirty="0"/>
              <a:t>2. Income Polygenic Scores (PGIs) Predict Economic Success but with Modest Effect Sizes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polygenic index (PGI) for income explains </a:t>
            </a:r>
            <a:r>
              <a:rPr lang="en-US" b="1" dirty="0"/>
              <a:t>3-5% of the variance in occupational and household income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Occupational income is more strongly predicted by genetics than individual income</a:t>
            </a:r>
            <a:r>
              <a:rPr lang="en-US" dirty="0"/>
              <a:t>, suggesting that genetic effects are </a:t>
            </a:r>
            <a:r>
              <a:rPr lang="en-US" b="1" dirty="0"/>
              <a:t>more stable when considering long-term career earnings rather than short-term individual fluctuations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Sibling analyses confirm that environmental factors play a major role</a:t>
            </a:r>
            <a:r>
              <a:rPr lang="en-US" dirty="0"/>
              <a:t>, with genetics having a </a:t>
            </a:r>
            <a:r>
              <a:rPr lang="en-US" b="1" dirty="0"/>
              <a:t>weaker direct effect on income when family background is accounted for</a:t>
            </a:r>
            <a:r>
              <a:rPr lang="en-US" dirty="0"/>
              <a:t>.</a:t>
            </a:r>
          </a:p>
          <a:p>
            <a:r>
              <a:rPr lang="en-US" b="1" dirty="0"/>
              <a:t>3. Income-Associated Genetic Variants Are Linked to Better Health Outcomes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Higher </a:t>
            </a:r>
            <a:r>
              <a:rPr lang="en-US" b="1" dirty="0"/>
              <a:t>income-related polygenic scores are associated with better physical and mental health</a:t>
            </a:r>
            <a:r>
              <a:rPr lang="en-US" dirty="0"/>
              <a:t>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Lower risk of obesity, hypertension, diabetes, and cardiovascular diseases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Lower risk of depression, schizophrenia, and anxiety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Lower likelihood of engaging in risky behaviors like smoking and heavy drinking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reinforces the </a:t>
            </a:r>
            <a:r>
              <a:rPr lang="en-US" b="1" dirty="0"/>
              <a:t>socioeconomic health gradient</a:t>
            </a:r>
            <a:r>
              <a:rPr lang="en-US" dirty="0"/>
              <a:t>, where </a:t>
            </a:r>
            <a:r>
              <a:rPr lang="en-US" b="1" dirty="0"/>
              <a:t>income, health, and genetic factors are intertwined</a:t>
            </a:r>
            <a:r>
              <a:rPr lang="en-US" dirty="0"/>
              <a:t>.</a:t>
            </a:r>
          </a:p>
          <a:p>
            <a:r>
              <a:rPr lang="en-US" b="1" dirty="0"/>
              <a:t>4. </a:t>
            </a:r>
            <a:r>
              <a:rPr lang="en-US" b="1" dirty="0" err="1"/>
              <a:t>NonEA</a:t>
            </a:r>
            <a:r>
              <a:rPr lang="en-US" b="1" dirty="0"/>
              <a:t>-Income Captures Unique Genetic Effects Beyond Education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study separates </a:t>
            </a:r>
            <a:r>
              <a:rPr lang="en-US" b="1" dirty="0"/>
              <a:t>income-associated genetic variants that are independent of EA ("</a:t>
            </a:r>
            <a:r>
              <a:rPr lang="en-US" b="1" dirty="0" err="1"/>
              <a:t>NonEA</a:t>
            </a:r>
            <a:r>
              <a:rPr lang="en-US" b="1" dirty="0"/>
              <a:t>-Income")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NonEA</a:t>
            </a:r>
            <a:r>
              <a:rPr lang="en-US" b="1" dirty="0"/>
              <a:t>-Income shows distinct associations with mental health and personality traits</a:t>
            </a:r>
            <a:r>
              <a:rPr lang="en-US" dirty="0"/>
              <a:t>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Lower schizophrenia and autism risk compared to EA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More associations with risk-taking behaviors and decision-making traits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suggests that </a:t>
            </a:r>
            <a:r>
              <a:rPr lang="en-US" b="1" dirty="0"/>
              <a:t>some genetic effects on income act through non-cognitive pathways</a:t>
            </a:r>
            <a:r>
              <a:rPr lang="en-US" dirty="0"/>
              <a:t>, such as </a:t>
            </a:r>
            <a:r>
              <a:rPr lang="en-US" b="1" dirty="0"/>
              <a:t>personality, risk tolerance, or social behaviors</a:t>
            </a:r>
            <a:r>
              <a:rPr lang="en-US" dirty="0"/>
              <a:t>.</a:t>
            </a:r>
          </a:p>
          <a:p>
            <a:r>
              <a:rPr lang="en-US" b="1" dirty="0"/>
              <a:t>5. Gene-Environment Interactions Likely Influence Income Outcomes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The genetic effect on income is context-dependent</a:t>
            </a:r>
            <a:r>
              <a:rPr lang="en-US" dirty="0"/>
              <a:t>, varying across </a:t>
            </a:r>
            <a:r>
              <a:rPr lang="en-US" b="1" dirty="0"/>
              <a:t>countries, social structures, and labor market conditions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suggests that </a:t>
            </a:r>
            <a:r>
              <a:rPr lang="en-US" b="1" dirty="0"/>
              <a:t>gene-environment interactions (G×E) play a role</a:t>
            </a:r>
            <a:r>
              <a:rPr lang="en-US" dirty="0"/>
              <a:t>, where </a:t>
            </a:r>
            <a:r>
              <a:rPr lang="en-US" b="1" dirty="0"/>
              <a:t>genetic effects on income are amplified or diminished depending on socioeconomic conditions</a:t>
            </a:r>
            <a:r>
              <a:rPr lang="en-US" dirty="0"/>
              <a:t>.</a:t>
            </a:r>
          </a:p>
          <a:p>
            <a:r>
              <a:rPr lang="en-US" b="1" dirty="0"/>
              <a:t>6. Genetic Influence on Income Operates Through Family and Social Pathways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Parental income and household income show stronger genetic effects than individual income</a:t>
            </a:r>
            <a:r>
              <a:rPr lang="en-US" dirty="0"/>
              <a:t>, indicating that </a:t>
            </a:r>
            <a:r>
              <a:rPr lang="en-US" b="1" dirty="0"/>
              <a:t>family resources shape economic success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Indirect genetic effects (genetic nurture)</a:t>
            </a:r>
            <a:r>
              <a:rPr lang="en-US" dirty="0"/>
              <a:t>—where a parent’s genes influence their child’s income via </a:t>
            </a:r>
            <a:r>
              <a:rPr lang="en-US" b="1" dirty="0"/>
              <a:t>family wealth, education, and opportunities</a:t>
            </a:r>
            <a:r>
              <a:rPr lang="en-US" dirty="0"/>
              <a:t>—are significant.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Sibling-based analyses confirm that a large proportion of the genetic effect on income is due to shared family environments</a:t>
            </a:r>
            <a:r>
              <a:rPr lang="en-US" dirty="0"/>
              <a:t> rather than purely individual genetic differences.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F72D1-FA79-8753-F8C2-151E20C317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21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E4C79-C981-5EF3-A17E-C534E45B86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8248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4FAAF-B754-9733-C1AF-6D54CC45A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83A763-CC55-83EA-B42B-D035D0F8EE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2ECDDE-F963-6A57-41F0-04E76F97EC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050A4-F38D-FE88-317E-0E00511ACF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22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E03BE-2F16-518E-8D4F-1DDA3D9C94B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01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53CDC-85C1-5DFD-8B4D-EDF8E6635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CA6F49-7F7A-6E0D-472F-052188AB96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CA90B3-E0BF-009E-04CF-A63F783F33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A2120-F0EF-5CB7-14BA-BD98BE7AB8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4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D30AD-4DF9-308D-29A4-CEB4AA76F2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290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F303B-0F37-C2D4-B436-9FB437A77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91C871-FDB1-CA2A-E7D9-19E32EB779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C77495-633A-95AA-1F35-8DD7EB017C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8BFE4-BE49-2B65-5B12-ED75F52EE4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5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40E5E-53FE-50CB-E247-29CC4BA1D51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187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1B1ED-0236-BBC0-BC7A-13BF0189F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088D47-246F-F6F7-F26F-789C177F8B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302A89-34A1-2CF6-FB93-33F1A20588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E878C-490E-15D3-5983-960EB0654E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6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91B80-7C93-DDFB-8021-79BC278C7BB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920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185F8-EAD3-A979-CFD1-1445FD39F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AAB1F-05A0-AB0D-A1B9-2388B4E0BE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FE611-CB69-3A39-40D3-A31CABC0B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3515B-1439-235B-3709-0762546122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7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4F5FB-58C7-745E-1277-5E3646F9BF1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8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51E18-C0D5-A5FC-940E-8912B8E4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FAA2CA-512F-A719-B708-EDBE519402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A434F1-7253-FD38-AEA9-BCB76D4988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04C5F-CD1C-B0B3-D779-F7677E07C1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8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1B86C-ACB8-3E58-AD4F-0F164F809EC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060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F5C17-EB1A-0834-CAAF-9F30D4236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8D2754-17A4-6813-E495-729762739E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5D0B5F-663F-34A0-8F14-2F60AF8623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B5CE8-BE4F-1DC2-CE16-DC2DF91292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9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EF8B0-CFD6-04BC-8471-981A7C45248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715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3CE09-A294-B302-7CD8-CFAAA4D8D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B2BE0F-1241-B433-B76C-35CF332518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799E1E-3CA1-267D-C0BF-E39DDFCF24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3E776-8964-5979-A820-619C0AE5C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111E5896-917A-4035-A860-408E1EC3CD51}" type="slidenum">
              <a:rPr lang="en-US" smtClean="0">
                <a:solidFill>
                  <a:srgbClr val="052049"/>
                </a:solidFill>
              </a:rPr>
              <a:pPr algn="r"/>
              <a:t>10</a:t>
            </a:fld>
            <a:endParaRPr lang="en-US" dirty="0">
              <a:solidFill>
                <a:srgbClr val="05204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5F3F6-C41E-E9B4-F865-5DAF0D5DCDA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800">
                <a:solidFill>
                  <a:srgbClr val="052049"/>
                </a:solidFill>
              </a:rPr>
              <a:t>| [footer text here]</a:t>
            </a:r>
            <a:endParaRPr lang="en-US" sz="800" dirty="0">
              <a:solidFill>
                <a:srgbClr val="0520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267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2.jpeg"/><Relationship Id="rId4" Type="http://schemas.openxmlformats.org/officeDocument/2006/relationships/image" Target="../media/image22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0.emf"/><Relationship Id="rId4" Type="http://schemas.openxmlformats.org/officeDocument/2006/relationships/image" Target="../media/image35.jpe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41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jpe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8220" y="471851"/>
            <a:ext cx="1307578" cy="84750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159026" y="4323522"/>
            <a:ext cx="8984974" cy="819978"/>
          </a:xfrm>
          <a:prstGeom prst="rect">
            <a:avLst/>
          </a:prstGeom>
          <a:solidFill>
            <a:schemeClr val="bg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2" name="Title 15"/>
          <p:cNvSpPr>
            <a:spLocks noGrp="1"/>
          </p:cNvSpPr>
          <p:nvPr>
            <p:ph type="title" hasCustomPrompt="1"/>
          </p:nvPr>
        </p:nvSpPr>
        <p:spPr>
          <a:xfrm>
            <a:off x="299201" y="1878497"/>
            <a:ext cx="6141359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23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16419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D470D759-0E0E-8249-AFAC-A75A00A3758F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02257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02816" y="3185161"/>
            <a:ext cx="6147682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</p:spTree>
    <p:extLst>
      <p:ext uri="{BB962C8B-B14F-4D97-AF65-F5344CB8AC3E}">
        <p14:creationId xmlns:p14="http://schemas.microsoft.com/office/powerpoint/2010/main" val="176307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457203" y="198783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3800" b="0" i="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  <p:extLst>
      <p:ext uri="{BB962C8B-B14F-4D97-AF65-F5344CB8AC3E}">
        <p14:creationId xmlns:p14="http://schemas.microsoft.com/office/powerpoint/2010/main" val="62082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N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1754766"/>
            <a:ext cx="6593258" cy="1430138"/>
          </a:xfrm>
        </p:spPr>
        <p:txBody>
          <a:bodyPr anchor="ctr">
            <a:noAutofit/>
          </a:bodyPr>
          <a:lstStyle>
            <a:lvl1pPr>
              <a:defRPr sz="3600" b="0" i="0" baseline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" y="1769166"/>
            <a:ext cx="248479" cy="1411357"/>
          </a:xfrm>
          <a:prstGeom prst="rect">
            <a:avLst/>
          </a:prstGeom>
          <a:solidFill>
            <a:schemeClr val="tx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822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1754766"/>
            <a:ext cx="6593258" cy="1430138"/>
          </a:xfrm>
        </p:spPr>
        <p:txBody>
          <a:bodyPr anchor="ctr">
            <a:noAutofit/>
          </a:bodyPr>
          <a:lstStyle>
            <a:lvl1pPr>
              <a:defRPr sz="3600" b="0" i="0" baseline="0">
                <a:solidFill>
                  <a:schemeClr val="accent2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" y="1769166"/>
            <a:ext cx="248479" cy="1411357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342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1754766"/>
            <a:ext cx="6593258" cy="1430138"/>
          </a:xfrm>
        </p:spPr>
        <p:txBody>
          <a:bodyPr anchor="ctr">
            <a:noAutofit/>
          </a:bodyPr>
          <a:lstStyle>
            <a:lvl1pPr>
              <a:defRPr sz="3600" b="0" i="0" baseline="0">
                <a:solidFill>
                  <a:schemeClr val="accent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" y="1769166"/>
            <a:ext cx="248479" cy="1411357"/>
          </a:xfrm>
          <a:prstGeom prst="rect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944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870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with logo –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invGray">
          <a:xfrm>
            <a:off x="3865186" y="2032663"/>
            <a:ext cx="1571041" cy="1025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6785" y="2037522"/>
            <a:ext cx="1574426" cy="102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55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with logo –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9213" y="1884801"/>
            <a:ext cx="1374274" cy="137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67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Slide-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idx="1"/>
          </p:nvPr>
        </p:nvSpPr>
        <p:spPr>
          <a:xfrm>
            <a:off x="459685" y="1401417"/>
            <a:ext cx="8137665" cy="2932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147196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Blue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5" y="241902"/>
            <a:ext cx="8902097" cy="49015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tx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0D46ED-C45A-5D4E-AA02-EF9EDB0FA1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99763C0-80D9-8D42-B900-9C5810713DB1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3" name="Title 15">
            <a:extLst>
              <a:ext uri="{FF2B5EF4-FFF2-40B4-BE49-F238E27FC236}">
                <a16:creationId xmlns:a16="http://schemas.microsoft.com/office/drawing/2014/main" id="{7DAA724C-3107-8C4A-A46D-AB498B3D6B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9573359-3223-304A-9E4E-E3990C9773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</p:spTree>
    <p:extLst>
      <p:ext uri="{BB962C8B-B14F-4D97-AF65-F5344CB8AC3E}">
        <p14:creationId xmlns:p14="http://schemas.microsoft.com/office/powerpoint/2010/main" val="37528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Teal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50522" y="244258"/>
            <a:ext cx="8893479" cy="489924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3BFC587D-F4CD-7648-95B7-35FDAB007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E758B97-1F12-914B-8A88-08F79B27CB21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321EFAD-F786-464B-B3E8-5DEEB972AF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0" name="Title 15">
            <a:extLst>
              <a:ext uri="{FF2B5EF4-FFF2-40B4-BE49-F238E27FC236}">
                <a16:creationId xmlns:a16="http://schemas.microsoft.com/office/drawing/2014/main" id="{1D80BBCD-01AA-2048-816B-1926C338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F776777-542E-DD44-ADA8-B722AD3865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C7F4D8-5A99-1448-8564-FCC9065979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Tea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8220" y="478425"/>
            <a:ext cx="1297452" cy="84094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159026" y="4323522"/>
            <a:ext cx="8984974" cy="819978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16419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D2C759A4-81DB-2B49-BAD8-20F4759D56E4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02816" y="3185161"/>
            <a:ext cx="6147682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02257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1" name="Title 15">
            <a:extLst>
              <a:ext uri="{FF2B5EF4-FFF2-40B4-BE49-F238E27FC236}">
                <a16:creationId xmlns:a16="http://schemas.microsoft.com/office/drawing/2014/main" id="{A8F50CE7-BE49-DF46-A309-4034673313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9201" y="1878497"/>
            <a:ext cx="6141359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5304207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Blue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5" y="241902"/>
            <a:ext cx="8908063" cy="49015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CD1AB83-6DAD-CB4D-8F80-6559296DF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601DCD7-F394-9C47-9AE3-85303D673D5E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D076ED3-B4CC-4448-9C8D-EE9C8E4ED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2" name="Title 15">
            <a:extLst>
              <a:ext uri="{FF2B5EF4-FFF2-40B4-BE49-F238E27FC236}">
                <a16:creationId xmlns:a16="http://schemas.microsoft.com/office/drawing/2014/main" id="{B315E655-425B-6342-8FC5-549929A12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9D8CE0E-5F3B-3149-9E62-C9706A69F8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B8961A-B94A-D843-9BDD-2DC2524C1E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Teal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5" y="241902"/>
            <a:ext cx="8902097" cy="49015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EA5AAF51-36B8-9940-ACBC-F45CDFBB60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4798F0E-CEC8-8A4D-A129-15694C617DB3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64A4BD1-BDC4-5847-8479-2F6EAA1BF0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5348B5-ADBC-3742-81A7-0E4C003890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690" y="241702"/>
            <a:ext cx="812800" cy="812579"/>
          </a:xfrm>
          <a:prstGeom prst="rect">
            <a:avLst/>
          </a:prstGeom>
        </p:spPr>
      </p:pic>
      <p:sp>
        <p:nvSpPr>
          <p:cNvPr id="10" name="Title 15">
            <a:extLst>
              <a:ext uri="{FF2B5EF4-FFF2-40B4-BE49-F238E27FC236}">
                <a16:creationId xmlns:a16="http://schemas.microsoft.com/office/drawing/2014/main" id="{3D807373-E9A5-9F41-8251-72DE5DC0C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A66BC5E-F1DA-6A44-9B69-93266278F9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Blue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3" y="241703"/>
            <a:ext cx="8902097" cy="49017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tx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CD1AB83-6DAD-CB4D-8F80-6559296DF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95CD000-1EC0-AA42-B1CD-FDFAC651DA81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D076ED3-B4CC-4448-9C8D-EE9C8E4ED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2" name="Title 15">
            <a:extLst>
              <a:ext uri="{FF2B5EF4-FFF2-40B4-BE49-F238E27FC236}">
                <a16:creationId xmlns:a16="http://schemas.microsoft.com/office/drawing/2014/main" id="{B315E655-425B-6342-8FC5-549929A12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9D8CE0E-5F3B-3149-9E62-C9706A69F8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B8961A-B94A-D843-9BDD-2DC2524C1E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95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Viole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3" y="241703"/>
            <a:ext cx="8902097" cy="49017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accent5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CD1AB83-6DAD-CB4D-8F80-6559296DF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82CAA2A-5698-F649-A896-1B0C52B65B4D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D076ED3-B4CC-4448-9C8D-EE9C8E4ED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2" name="Title 15">
            <a:extLst>
              <a:ext uri="{FF2B5EF4-FFF2-40B4-BE49-F238E27FC236}">
                <a16:creationId xmlns:a16="http://schemas.microsoft.com/office/drawing/2014/main" id="{B315E655-425B-6342-8FC5-549929A12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9D8CE0E-5F3B-3149-9E62-C9706A69F8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B8961A-B94A-D843-9BDD-2DC2524C1E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85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Magent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903" y="241703"/>
            <a:ext cx="8902097" cy="490179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02920" y="1"/>
            <a:ext cx="5666935" cy="4304714"/>
          </a:xfrm>
          <a:prstGeom prst="rect">
            <a:avLst/>
          </a:prstGeom>
          <a:solidFill>
            <a:schemeClr val="accent6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CD1AB83-6DAD-CB4D-8F80-6559296DF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298" y="3869451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25E0E3E-37E7-624B-BD5B-F3FD27B58250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D076ED3-B4CC-4448-9C8D-EE9C8E4ED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693" y="3355289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2" name="Title 15">
            <a:extLst>
              <a:ext uri="{FF2B5EF4-FFF2-40B4-BE49-F238E27FC236}">
                <a16:creationId xmlns:a16="http://schemas.microsoft.com/office/drawing/2014/main" id="{B315E655-425B-6342-8FC5-549929A12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72" y="1127897"/>
            <a:ext cx="4976447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9D8CE0E-5F3B-3149-9E62-C9706A69F8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3589" y="2526001"/>
            <a:ext cx="4972830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B8961A-B94A-D843-9BDD-2DC2524C1E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690" y="24170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062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Nav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4136994"/>
            <a:ext cx="9144000" cy="1006506"/>
          </a:xfrm>
          <a:prstGeom prst="rect">
            <a:avLst/>
          </a:prstGeom>
          <a:solidFill>
            <a:schemeClr val="bg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34178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76EBEE4-9892-574D-BF3F-34A92DB1BEAF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20016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6506E1-BB8B-7045-8D57-C400CDE42A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552" t="35459" r="2030" b="-21848"/>
          <a:stretch/>
        </p:blipFill>
        <p:spPr>
          <a:xfrm rot="5400000">
            <a:off x="2622550" y="-1377949"/>
            <a:ext cx="5143500" cy="789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461EED-DF40-EF49-BA4F-8A8FD2939B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411" y="303864"/>
            <a:ext cx="977866" cy="977866"/>
          </a:xfrm>
          <a:prstGeom prst="rect">
            <a:avLst/>
          </a:prstGeom>
        </p:spPr>
      </p:pic>
      <p:sp>
        <p:nvSpPr>
          <p:cNvPr id="10" name="Title 15">
            <a:extLst>
              <a:ext uri="{FF2B5EF4-FFF2-40B4-BE49-F238E27FC236}">
                <a16:creationId xmlns:a16="http://schemas.microsoft.com/office/drawing/2014/main" id="{65B08227-3138-BB41-8E3C-35CA4778C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463" y="1418843"/>
            <a:ext cx="6437410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34A4266-EC7F-FD4B-9C3E-81E7A22951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1081" y="2816947"/>
            <a:ext cx="6432731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</p:spTree>
    <p:extLst>
      <p:ext uri="{BB962C8B-B14F-4D97-AF65-F5344CB8AC3E}">
        <p14:creationId xmlns:p14="http://schemas.microsoft.com/office/powerpoint/2010/main" val="195633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– Nav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34178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8E9279F-0732-2D41-9F31-EB38C1C6965B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20016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0" name="Title 15">
            <a:extLst>
              <a:ext uri="{FF2B5EF4-FFF2-40B4-BE49-F238E27FC236}">
                <a16:creationId xmlns:a16="http://schemas.microsoft.com/office/drawing/2014/main" id="{65B08227-3138-BB41-8E3C-35CA4778C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463" y="1418843"/>
            <a:ext cx="6437410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34A4266-EC7F-FD4B-9C3E-81E7A22951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1081" y="2816947"/>
            <a:ext cx="6432731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29BA6BCF-2F1A-8443-A8DC-13CF462899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0227" t="19283" r="-18229" b="-22843"/>
          <a:stretch/>
        </p:blipFill>
        <p:spPr>
          <a:xfrm rot="5400000">
            <a:off x="2084133" y="-3768025"/>
            <a:ext cx="10362381" cy="96760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8021FC-6CE9-D549-BE7A-5D94B0888C2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411" y="303864"/>
            <a:ext cx="977866" cy="97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65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 – Nav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34178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74AEBC4-F1C6-964F-B3AF-AF09E45DE715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20016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0" name="Title 15">
            <a:extLst>
              <a:ext uri="{FF2B5EF4-FFF2-40B4-BE49-F238E27FC236}">
                <a16:creationId xmlns:a16="http://schemas.microsoft.com/office/drawing/2014/main" id="{65B08227-3138-BB41-8E3C-35CA4778C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463" y="1418843"/>
            <a:ext cx="6437410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34A4266-EC7F-FD4B-9C3E-81E7A22951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1081" y="2816947"/>
            <a:ext cx="6432731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8A9B26ED-91EB-374C-A70F-3562EDE10C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148"/>
          <a:stretch/>
        </p:blipFill>
        <p:spPr>
          <a:xfrm rot="10800000">
            <a:off x="2413325" y="62568"/>
            <a:ext cx="6730677" cy="1959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AD5338-76BD-4C47-9834-F2629B5325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411" y="303864"/>
            <a:ext cx="977866" cy="97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8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– Nav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34178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BC1395-2AD9-8C4D-9E13-CE99F3E7EA24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20016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bg2"/>
                </a:solidFill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sp>
        <p:nvSpPr>
          <p:cNvPr id="10" name="Title 15">
            <a:extLst>
              <a:ext uri="{FF2B5EF4-FFF2-40B4-BE49-F238E27FC236}">
                <a16:creationId xmlns:a16="http://schemas.microsoft.com/office/drawing/2014/main" id="{65B08227-3138-BB41-8E3C-35CA4778C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463" y="1418843"/>
            <a:ext cx="6437410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34A4266-EC7F-FD4B-9C3E-81E7A22951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1081" y="2816947"/>
            <a:ext cx="6432731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bg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78ACD5-01D7-EA49-A1A8-0D5AC50A0B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681" y="305870"/>
            <a:ext cx="999731" cy="999459"/>
          </a:xfrm>
          <a:prstGeom prst="rect">
            <a:avLst/>
          </a:prstGeom>
        </p:spPr>
      </p:pic>
      <p:sp>
        <p:nvSpPr>
          <p:cNvPr id="18" name="Freeform 77">
            <a:extLst>
              <a:ext uri="{FF2B5EF4-FFF2-40B4-BE49-F238E27FC236}">
                <a16:creationId xmlns:a16="http://schemas.microsoft.com/office/drawing/2014/main" id="{09D6DA44-3D41-5E45-80B2-97B2B0E76C11}"/>
              </a:ext>
            </a:extLst>
          </p:cNvPr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4723CD-1F5B-804C-A079-FE3D1017AF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2084"/>
          <a:stretch/>
        </p:blipFill>
        <p:spPr>
          <a:xfrm>
            <a:off x="2244538" y="183586"/>
            <a:ext cx="6899462" cy="168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84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-Nav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578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idx="1"/>
          </p:nvPr>
        </p:nvSpPr>
        <p:spPr>
          <a:xfrm>
            <a:off x="459685" y="1401417"/>
            <a:ext cx="8137665" cy="2932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buClr>
                <a:schemeClr val="accent1"/>
              </a:buClr>
              <a:defRPr b="0" i="0"/>
            </a:lvl1pPr>
            <a:lvl2pPr>
              <a:buClr>
                <a:schemeClr val="tx1"/>
              </a:buClr>
              <a:defRPr b="0" i="0"/>
            </a:lvl2pPr>
            <a:lvl3pPr>
              <a:buClr>
                <a:schemeClr val="accent1"/>
              </a:buClr>
              <a:defRPr b="0" i="0"/>
            </a:lvl3pPr>
            <a:lvl4pPr>
              <a:buClr>
                <a:schemeClr val="tx1"/>
              </a:buCl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7521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–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159026" y="4323522"/>
            <a:ext cx="8984974" cy="819978"/>
          </a:xfrm>
          <a:prstGeom prst="rect">
            <a:avLst/>
          </a:prstGeom>
          <a:solidFill>
            <a:schemeClr val="bg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4" name="Title 15"/>
          <p:cNvSpPr>
            <a:spLocks noGrp="1"/>
          </p:cNvSpPr>
          <p:nvPr>
            <p:ph type="title" hasCustomPrompt="1"/>
          </p:nvPr>
        </p:nvSpPr>
        <p:spPr>
          <a:xfrm>
            <a:off x="299201" y="1878497"/>
            <a:ext cx="6141359" cy="1311963"/>
          </a:xfrm>
        </p:spPr>
        <p:txBody>
          <a:bodyPr anchor="b">
            <a:noAutofit/>
          </a:bodyPr>
          <a:lstStyle>
            <a:lvl1pPr>
              <a:defRPr sz="3600" b="0" i="0" baseline="0">
                <a:solidFill>
                  <a:schemeClr val="tx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5" name="Date Placeholder 4"/>
          <p:cNvSpPr>
            <a:spLocks noGrp="1"/>
          </p:cNvSpPr>
          <p:nvPr>
            <p:ph type="dt" sz="half" idx="2"/>
          </p:nvPr>
        </p:nvSpPr>
        <p:spPr>
          <a:xfrm>
            <a:off x="319200" y="4616419"/>
            <a:ext cx="1925338" cy="178955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algn="l">
              <a:defRPr sz="12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4AD83FAE-0AD2-084F-918F-E696D117757B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02816" y="3185161"/>
            <a:ext cx="6147682" cy="5082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7595" y="4102257"/>
            <a:ext cx="4191461" cy="426719"/>
          </a:xfrm>
          <a:prstGeom prst="rect">
            <a:avLst/>
          </a:prstGeom>
        </p:spPr>
        <p:txBody>
          <a:bodyPr vert="horz" wrap="square" lIns="91440" tIns="0" rIns="91440" bIns="0" rtlCol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i="0" baseline="0" dirty="0" smtClean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418279-066F-DC44-B86B-14E3FAD25D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8220" y="478425"/>
            <a:ext cx="1297452" cy="84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33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– Nav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574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– Nav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268359" y="352446"/>
            <a:ext cx="8587407" cy="39728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i="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628926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 – Nav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456925" y="1420744"/>
            <a:ext cx="3826840" cy="285308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buClr>
                <a:schemeClr val="tx1"/>
              </a:buClr>
              <a:defRPr b="0" i="0"/>
            </a:lvl2pPr>
            <a:lvl3pPr>
              <a:defRPr b="0" i="0"/>
            </a:lvl3pPr>
            <a:lvl4pPr>
              <a:buClr>
                <a:schemeClr val="tx1"/>
              </a:buClr>
              <a:defRPr b="0" i="0"/>
            </a:lvl4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4790386" y="1420744"/>
            <a:ext cx="3826840" cy="285308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buClr>
                <a:schemeClr val="tx1"/>
              </a:buClr>
              <a:defRPr b="0" i="0"/>
            </a:lvl2pPr>
            <a:lvl3pPr>
              <a:defRPr b="0" i="0"/>
            </a:lvl3pPr>
            <a:lvl4pPr>
              <a:buClr>
                <a:schemeClr val="tx1"/>
              </a:buClr>
              <a:defRPr b="0" i="0"/>
            </a:lvl4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48818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-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idx="1"/>
          </p:nvPr>
        </p:nvSpPr>
        <p:spPr>
          <a:xfrm>
            <a:off x="459685" y="1401417"/>
            <a:ext cx="8137665" cy="2932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03658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268359" y="352446"/>
            <a:ext cx="8587407" cy="39728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i="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456925" y="1420744"/>
            <a:ext cx="3826840" cy="285308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b="0" i="0"/>
            </a:lvl1pPr>
            <a:lvl2pPr>
              <a:buClr>
                <a:schemeClr val="accent1"/>
              </a:buClr>
              <a:defRPr b="0" i="0"/>
            </a:lvl2pPr>
            <a:lvl3pPr>
              <a:buClr>
                <a:schemeClr val="accent1"/>
              </a:buClr>
              <a:defRPr b="0" i="0"/>
            </a:lvl3pPr>
            <a:lvl4pPr>
              <a:buClr>
                <a:schemeClr val="accent1"/>
              </a:buClr>
              <a:defRPr b="0" i="0"/>
            </a:lvl4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4790386" y="1420744"/>
            <a:ext cx="3826840" cy="285308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b="0" i="0"/>
            </a:lvl1pPr>
            <a:lvl2pPr>
              <a:buClr>
                <a:schemeClr val="accent1"/>
              </a:buClr>
              <a:defRPr b="0" i="0"/>
            </a:lvl2pPr>
            <a:lvl3pPr>
              <a:buClr>
                <a:schemeClr val="accent1"/>
              </a:buClr>
              <a:defRPr b="0" i="0"/>
            </a:lvl3pPr>
            <a:lvl4pPr>
              <a:buClr>
                <a:schemeClr val="accent1"/>
              </a:buClr>
              <a:defRPr b="0" i="0"/>
            </a:lvl4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897927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496956" y="2"/>
            <a:ext cx="1073426" cy="1182754"/>
          </a:xfrm>
          <a:prstGeom prst="rect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rgbClr val="90BD31"/>
              </a:solidFill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 bwMode="auto">
          <a:xfrm>
            <a:off x="434629" y="0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3800" b="0" i="0" dirty="0">
                <a:solidFill>
                  <a:schemeClr val="bg2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496956" y="2"/>
            <a:ext cx="1073426" cy="1182754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rgbClr val="90BD31"/>
              </a:solidFill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 bwMode="auto">
          <a:xfrm>
            <a:off x="434629" y="0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3800" b="0" i="0" dirty="0">
                <a:solidFill>
                  <a:schemeClr val="bg2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496956" y="2"/>
            <a:ext cx="1073426" cy="1182754"/>
          </a:xfrm>
          <a:prstGeom prst="rect">
            <a:avLst/>
          </a:prstGeom>
          <a:solidFill>
            <a:schemeClr val="accent3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rgbClr val="90BD31"/>
              </a:solidFill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 bwMode="auto">
          <a:xfrm>
            <a:off x="434629" y="0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3800" b="0" i="0" dirty="0">
                <a:solidFill>
                  <a:schemeClr val="bg2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91175AD-5EC8-6C49-8218-F38BDE3E86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552" t="35459" r="2030" b="-21848"/>
          <a:stretch/>
        </p:blipFill>
        <p:spPr>
          <a:xfrm rot="5400000">
            <a:off x="2622550" y="-1377949"/>
            <a:ext cx="5143500" cy="78994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2" y="1772719"/>
            <a:ext cx="7051729" cy="1411357"/>
          </a:xfrm>
          <a:prstGeom prst="rect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1919440"/>
            <a:ext cx="6435412" cy="110789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CCB472-92BE-5E48-80A6-FC260AA96B83}"/>
              </a:ext>
            </a:extLst>
          </p:cNvPr>
          <p:cNvCxnSpPr/>
          <p:nvPr userDrawn="1"/>
        </p:nvCxnSpPr>
        <p:spPr>
          <a:xfrm>
            <a:off x="277813" y="4687560"/>
            <a:ext cx="8595360" cy="0"/>
          </a:xfrm>
          <a:prstGeom prst="line">
            <a:avLst/>
          </a:prstGeom>
          <a:noFill/>
          <a:ln w="3175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Freeform 77">
            <a:extLst>
              <a:ext uri="{FF2B5EF4-FFF2-40B4-BE49-F238E27FC236}">
                <a16:creationId xmlns:a16="http://schemas.microsoft.com/office/drawing/2014/main" id="{4ABB29B8-DCAF-7B40-9E52-219D904D83D6}"/>
              </a:ext>
            </a:extLst>
          </p:cNvPr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D9FF64-C01C-5C4C-8AB2-E760BF76900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3585" y="1401763"/>
            <a:ext cx="8169964" cy="2932112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54264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452C1D42-AAA3-B04E-A034-F135878603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1183" t="13402" r="10781" b="28503"/>
          <a:stretch/>
        </p:blipFill>
        <p:spPr>
          <a:xfrm>
            <a:off x="-317500" y="-245162"/>
            <a:ext cx="9461500" cy="5388661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2" y="1772719"/>
            <a:ext cx="7051729" cy="1411357"/>
          </a:xfrm>
          <a:prstGeom prst="rect">
            <a:avLst/>
          </a:prstGeom>
          <a:solidFill>
            <a:srgbClr val="18A3AC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01C639F-F884-C946-B140-A9518C6FB9A8}"/>
              </a:ext>
            </a:extLst>
          </p:cNvPr>
          <p:cNvCxnSpPr/>
          <p:nvPr userDrawn="1"/>
        </p:nvCxnSpPr>
        <p:spPr>
          <a:xfrm>
            <a:off x="277813" y="4687560"/>
            <a:ext cx="8595360" cy="0"/>
          </a:xfrm>
          <a:prstGeom prst="line">
            <a:avLst/>
          </a:prstGeom>
          <a:noFill/>
          <a:ln w="3175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Freeform 77">
            <a:extLst>
              <a:ext uri="{FF2B5EF4-FFF2-40B4-BE49-F238E27FC236}">
                <a16:creationId xmlns:a16="http://schemas.microsoft.com/office/drawing/2014/main" id="{08B3EA4E-B6EE-2549-8EB7-C25BC2142E7C}"/>
              </a:ext>
            </a:extLst>
          </p:cNvPr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2" name="Title 15">
            <a:extLst>
              <a:ext uri="{FF2B5EF4-FFF2-40B4-BE49-F238E27FC236}">
                <a16:creationId xmlns:a16="http://schemas.microsoft.com/office/drawing/2014/main" id="{013E3FCC-D96C-D344-BBA3-51BB23D2A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585" y="1919440"/>
            <a:ext cx="6435412" cy="110789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788447-026C-8740-AB11-4D9C4007C6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414"/>
          <a:stretch/>
        </p:blipFill>
        <p:spPr>
          <a:xfrm>
            <a:off x="0" y="401119"/>
            <a:ext cx="9144000" cy="177406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2" y="1772719"/>
            <a:ext cx="7051729" cy="1411357"/>
          </a:xfrm>
          <a:prstGeom prst="rect">
            <a:avLst/>
          </a:prstGeom>
          <a:solidFill>
            <a:schemeClr val="accent3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0" i="0" dirty="0" err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B58095-3588-1A4E-B981-253E9F1A1AEC}"/>
              </a:ext>
            </a:extLst>
          </p:cNvPr>
          <p:cNvCxnSpPr/>
          <p:nvPr userDrawn="1"/>
        </p:nvCxnSpPr>
        <p:spPr>
          <a:xfrm>
            <a:off x="277813" y="4687560"/>
            <a:ext cx="8595360" cy="0"/>
          </a:xfrm>
          <a:prstGeom prst="line">
            <a:avLst/>
          </a:prstGeom>
          <a:noFill/>
          <a:ln w="3175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Freeform 77">
            <a:extLst>
              <a:ext uri="{FF2B5EF4-FFF2-40B4-BE49-F238E27FC236}">
                <a16:creationId xmlns:a16="http://schemas.microsoft.com/office/drawing/2014/main" id="{81C2D974-A2EE-E349-AD5D-00B5C62A8CB7}"/>
              </a:ext>
            </a:extLst>
          </p:cNvPr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1" name="Title 15">
            <a:extLst>
              <a:ext uri="{FF2B5EF4-FFF2-40B4-BE49-F238E27FC236}">
                <a16:creationId xmlns:a16="http://schemas.microsoft.com/office/drawing/2014/main" id="{18DED201-C78F-0E4A-B63C-520004DA73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585" y="1919440"/>
            <a:ext cx="6435412" cy="110789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600" b="0" i="0" baseline="0">
                <a:solidFill>
                  <a:schemeClr val="bg1"/>
                </a:solidFill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Here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132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with logo_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1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invGray">
          <a:xfrm>
            <a:off x="3865186" y="2036429"/>
            <a:ext cx="1571041" cy="1018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428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with logo_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9400" y="1884801"/>
            <a:ext cx="1373900" cy="137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38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– Research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66F05B-DFA4-6F48-B676-F50E7C038154}"/>
              </a:ext>
            </a:extLst>
          </p:cNvPr>
          <p:cNvSpPr/>
          <p:nvPr userDrawn="1"/>
        </p:nvSpPr>
        <p:spPr bwMode="auto">
          <a:xfrm>
            <a:off x="6149581" y="1645920"/>
            <a:ext cx="2994421" cy="3497580"/>
          </a:xfrm>
          <a:prstGeom prst="rect">
            <a:avLst/>
          </a:prstGeom>
          <a:solidFill>
            <a:schemeClr val="tx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494DF8-84C9-4641-9876-C01FAA2F1677}"/>
              </a:ext>
            </a:extLst>
          </p:cNvPr>
          <p:cNvSpPr/>
          <p:nvPr userDrawn="1"/>
        </p:nvSpPr>
        <p:spPr bwMode="auto">
          <a:xfrm>
            <a:off x="2" y="0"/>
            <a:ext cx="6149579" cy="16459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3C1E6-BC68-894B-BFA0-E9C181FA15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9580" y="1"/>
            <a:ext cx="2994420" cy="20155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D4098B-43D5-4B4E-A524-530B7E386F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388949"/>
            <a:ext cx="6149580" cy="375455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A1E061F-A72A-5142-8A32-D6BACF33C6D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144895"/>
            <a:ext cx="6149579" cy="10211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B44D79-B0F4-1A43-9BD5-09FD9E662AC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9578" y="2015505"/>
            <a:ext cx="1615438" cy="1615438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– Mt. Z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66F05B-DFA4-6F48-B676-F50E7C038154}"/>
              </a:ext>
            </a:extLst>
          </p:cNvPr>
          <p:cNvSpPr/>
          <p:nvPr userDrawn="1"/>
        </p:nvSpPr>
        <p:spPr bwMode="auto">
          <a:xfrm>
            <a:off x="6149581" y="1645920"/>
            <a:ext cx="2994421" cy="3497580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494DF8-84C9-4641-9876-C01FAA2F1677}"/>
              </a:ext>
            </a:extLst>
          </p:cNvPr>
          <p:cNvSpPr/>
          <p:nvPr userDrawn="1"/>
        </p:nvSpPr>
        <p:spPr bwMode="auto">
          <a:xfrm>
            <a:off x="2" y="0"/>
            <a:ext cx="6149579" cy="16459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3C1E6-BC68-894B-BFA0-E9C181FA15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9580" y="9411"/>
            <a:ext cx="2994420" cy="19966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D4098B-43D5-4B4E-A524-530B7E386F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388949"/>
            <a:ext cx="6149577" cy="37545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44FD6C-4722-4647-8824-7BD62CB499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9577" y="1994818"/>
            <a:ext cx="1615440" cy="161544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81F62F8-022A-8040-9203-343FE92FDB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5407" b="39964"/>
          <a:stretch/>
        </p:blipFill>
        <p:spPr>
          <a:xfrm>
            <a:off x="-993817" y="0"/>
            <a:ext cx="7143396" cy="138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635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– Patient Ca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44FBE2C-79B3-0741-8C4F-E79579E3B5C3}"/>
              </a:ext>
            </a:extLst>
          </p:cNvPr>
          <p:cNvSpPr/>
          <p:nvPr userDrawn="1"/>
        </p:nvSpPr>
        <p:spPr bwMode="auto">
          <a:xfrm>
            <a:off x="0" y="1645921"/>
            <a:ext cx="2994421" cy="3497580"/>
          </a:xfrm>
          <a:prstGeom prst="rect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BA96EE-AE7F-9D47-80E0-948746F73CBD}"/>
              </a:ext>
            </a:extLst>
          </p:cNvPr>
          <p:cNvSpPr/>
          <p:nvPr userDrawn="1"/>
        </p:nvSpPr>
        <p:spPr bwMode="auto">
          <a:xfrm>
            <a:off x="2756757" y="0"/>
            <a:ext cx="6387245" cy="16459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08378B-0C89-E14E-8069-2034FF2D0F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" y="1"/>
            <a:ext cx="2760609" cy="20155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8C622B-BC71-0F4D-ACEB-367F089BDF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6754" y="1257301"/>
            <a:ext cx="6387246" cy="38861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4AB437-D405-6C43-9FA5-FD5F04163F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0700" y="2015504"/>
            <a:ext cx="1615440" cy="1615440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46CC52-4A32-374A-BF1E-0FA06087FD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54" t="5935" r="2464" b="11182"/>
          <a:stretch/>
        </p:blipFill>
        <p:spPr>
          <a:xfrm>
            <a:off x="2756141" y="30482"/>
            <a:ext cx="6387861" cy="122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87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– Educ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4FBBD5-5854-194C-9766-1823F3F5452C}"/>
              </a:ext>
            </a:extLst>
          </p:cNvPr>
          <p:cNvSpPr/>
          <p:nvPr userDrawn="1"/>
        </p:nvSpPr>
        <p:spPr bwMode="auto">
          <a:xfrm>
            <a:off x="0" y="1645921"/>
            <a:ext cx="2994421" cy="3497580"/>
          </a:xfrm>
          <a:prstGeom prst="rect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B282E7-F7BC-5A48-9E5F-4ECBFDF952A0}"/>
              </a:ext>
            </a:extLst>
          </p:cNvPr>
          <p:cNvSpPr/>
          <p:nvPr userDrawn="1"/>
        </p:nvSpPr>
        <p:spPr bwMode="auto">
          <a:xfrm>
            <a:off x="2756757" y="0"/>
            <a:ext cx="6387245" cy="16459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C94893-0820-A743-86A6-BDEB411A72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2756753" cy="20155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12EA7E-47D5-4248-9461-6049F4FA2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6754" y="1257301"/>
            <a:ext cx="6387246" cy="388619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1F1DBF9-E6D2-EC49-80D7-6EE1B776A5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7974" b="37397"/>
          <a:stretch/>
        </p:blipFill>
        <p:spPr>
          <a:xfrm>
            <a:off x="2756140" y="15255"/>
            <a:ext cx="6387860" cy="1242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56DF26-9AA1-AC46-9695-22DFD8CE98E3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0700" y="2015504"/>
            <a:ext cx="1615440" cy="1615440"/>
          </a:xfrm>
          <a:prstGeom prst="rect">
            <a:avLst/>
          </a:prstGeom>
          <a:solidFill>
            <a:schemeClr val="accent1"/>
          </a:solidFill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59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268359" y="337931"/>
            <a:ext cx="8587407" cy="40651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63290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453585" y="318751"/>
            <a:ext cx="8173580" cy="458587"/>
          </a:xfrm>
        </p:spPr>
        <p:txBody>
          <a:bodyPr anchor="b">
            <a:noAutofit/>
          </a:bodyPr>
          <a:lstStyle>
            <a:lvl1pPr>
              <a:defRPr sz="3600" b="0" i="0">
                <a:latin typeface="Garamond" panose="02020404030301010803" pitchFamily="18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2" y="695741"/>
            <a:ext cx="8169964" cy="334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lnSpc>
                <a:spcPct val="100000"/>
              </a:lnSpc>
              <a:buNone/>
              <a:defRPr i="1">
                <a:latin typeface="+mn-lt"/>
              </a:defRPr>
            </a:lvl2pPr>
            <a:lvl3pPr marL="515924" indent="0">
              <a:lnSpc>
                <a:spcPct val="100000"/>
              </a:lnSpc>
              <a:buNone/>
              <a:defRPr i="1">
                <a:latin typeface="+mn-lt"/>
              </a:defRPr>
            </a:lvl3pPr>
            <a:lvl4pPr marL="800080" indent="0">
              <a:lnSpc>
                <a:spcPct val="100000"/>
              </a:lnSpc>
              <a:buNone/>
              <a:defRPr i="1">
                <a:latin typeface="+mn-lt"/>
              </a:defRPr>
            </a:lvl4pPr>
            <a:lvl5pPr marL="1085823" indent="0">
              <a:lnSpc>
                <a:spcPct val="100000"/>
              </a:lnSpc>
              <a:buNone/>
              <a:defRPr i="1">
                <a:latin typeface="+mn-lt"/>
              </a:defRPr>
            </a:lvl5pPr>
          </a:lstStyle>
          <a:p>
            <a:pPr lvl="0"/>
            <a:r>
              <a:rPr lang="en-US" dirty="0"/>
              <a:t>Optional Subhead here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69704F-E66B-5B41-BF3B-8C6539B4842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3585" y="1401763"/>
            <a:ext cx="3915528" cy="2932112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99F718F-E8D1-5640-A678-0137FDBAEC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733354" y="1401763"/>
            <a:ext cx="3915528" cy="2932112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8415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N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457203" y="198783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3800" b="0" i="0" dirty="0">
                <a:solidFill>
                  <a:schemeClr val="tx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  <p:extLst>
      <p:ext uri="{BB962C8B-B14F-4D97-AF65-F5344CB8AC3E}">
        <p14:creationId xmlns:p14="http://schemas.microsoft.com/office/powerpoint/2010/main" val="1790547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457203" y="198783"/>
            <a:ext cx="1192695" cy="212365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3800" b="0" i="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7601" y="1431236"/>
            <a:ext cx="8229323" cy="210709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 baseline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  <a:lvl2pPr marL="230181" indent="0">
              <a:buNone/>
              <a:defRPr>
                <a:latin typeface="+mn-lt"/>
              </a:defRPr>
            </a:lvl2pPr>
            <a:lvl3pPr marL="515924" indent="0">
              <a:buNone/>
              <a:defRPr>
                <a:latin typeface="+mn-lt"/>
              </a:defRPr>
            </a:lvl3pPr>
            <a:lvl4pPr marL="800080" indent="0">
              <a:buNone/>
              <a:defRPr>
                <a:latin typeface="+mn-lt"/>
              </a:defRPr>
            </a:lvl4pPr>
            <a:lvl5pPr marL="1085823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This page is an option should you wish to utilize a quote as a stand-alone slide within your presentation. The rest is lorem ipsum.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47674" y="3696829"/>
            <a:ext cx="6513958" cy="4304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47674" y="3980953"/>
            <a:ext cx="6513958" cy="440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 b="0" i="0" baseline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</p:spTree>
    <p:extLst>
      <p:ext uri="{BB962C8B-B14F-4D97-AF65-F5344CB8AC3E}">
        <p14:creationId xmlns:p14="http://schemas.microsoft.com/office/powerpoint/2010/main" val="2073384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26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slideLayout" Target="../slideLayouts/slideLayout4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46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41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31" Type="http://schemas.openxmlformats.org/officeDocument/2006/relationships/slideLayout" Target="../slideLayouts/slideLayout48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9685" y="1401417"/>
            <a:ext cx="8137665" cy="2932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r>
              <a:rPr lang="en-US" dirty="0"/>
              <a:t>Slide Title Here</a:t>
            </a:r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548152" y="4852597"/>
            <a:ext cx="4310907" cy="103485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algn="l">
              <a:defRPr sz="7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272107" y="4840129"/>
            <a:ext cx="246061" cy="116425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algn="l">
              <a:defRPr sz="7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365125" y="4687560"/>
            <a:ext cx="8413750" cy="0"/>
          </a:xfrm>
          <a:prstGeom prst="line">
            <a:avLst/>
          </a:prstGeom>
          <a:noFill/>
          <a:ln w="3175" cap="flat">
            <a:solidFill>
              <a:srgbClr val="05204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Connector 8"/>
          <p:cNvCxnSpPr/>
          <p:nvPr userDrawn="1"/>
        </p:nvCxnSpPr>
        <p:spPr>
          <a:xfrm>
            <a:off x="277813" y="4687560"/>
            <a:ext cx="8595360" cy="0"/>
          </a:xfrm>
          <a:prstGeom prst="line">
            <a:avLst/>
          </a:prstGeom>
          <a:noFill/>
          <a:ln w="3175" cap="flat">
            <a:solidFill>
              <a:srgbClr val="05204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Freeform 77"/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05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4" r:id="rId4"/>
    <p:sldLayoutId id="2147483982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  <p:sldLayoutId id="2147483992" r:id="rId12"/>
    <p:sldLayoutId id="2147483993" r:id="rId13"/>
    <p:sldLayoutId id="2147484016" r:id="rId14"/>
    <p:sldLayoutId id="2147483994" r:id="rId15"/>
    <p:sldLayoutId id="2147483995" r:id="rId16"/>
    <p:sldLayoutId id="2147484017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hf hdr="0"/>
  <p:txStyles>
    <p:titleStyle>
      <a:lvl1pPr algn="l" defTabSz="914378" rtl="0" eaLnBrk="1" latinLnBrk="0" hangingPunct="1">
        <a:lnSpc>
          <a:spcPct val="85000"/>
        </a:lnSpc>
        <a:spcBef>
          <a:spcPct val="0"/>
        </a:spcBef>
        <a:buNone/>
        <a:defRPr lang="en-US" sz="3600" b="0" i="0" kern="1200" cap="none" spc="0" baseline="0" dirty="0" smtClean="0">
          <a:solidFill>
            <a:schemeClr val="tx1"/>
          </a:solidFill>
          <a:latin typeface="Garamond" panose="02020404030301010803" pitchFamily="18" charset="0"/>
          <a:ea typeface="Helvetica Neue" panose="02000503000000020004" pitchFamily="2" charset="0"/>
          <a:cs typeface="Arial" panose="020B0604020202020204" pitchFamily="34" charset="0"/>
        </a:defRPr>
      </a:lvl1pPr>
    </p:titleStyle>
    <p:bodyStyle>
      <a:lvl1pPr marL="233357" indent="-233357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80000"/>
        <a:buFont typeface="Wingdings" charset="2"/>
        <a:buChar char="§"/>
        <a:tabLst/>
        <a:defRPr lang="en-US" sz="22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1pPr>
      <a:lvl2pPr marL="522275" indent="-227007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0"/>
        <a:buChar char="-"/>
        <a:tabLst/>
        <a:defRPr lang="en-US" sz="20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2pPr>
      <a:lvl3pPr marL="746106" indent="-166684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80000"/>
        <a:buFont typeface="Wingdings" charset="2"/>
        <a:buChar char="§"/>
        <a:tabLst/>
        <a:defRPr lang="en-US" sz="18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3pPr>
      <a:lvl4pPr marL="979463" indent="-173034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0"/>
        <a:buChar char="-"/>
        <a:tabLst/>
        <a:defRPr lang="en-US" sz="16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4pPr>
      <a:lvl5pPr marL="1312830" indent="-227007" algn="l" defTabSz="640064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1"/>
        </a:buClr>
        <a:buSzPct val="80000"/>
        <a:buFont typeface="Wingdings" charset="2"/>
        <a:buChar char="§"/>
        <a:defRPr lang="en-US" sz="1400" b="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548152" y="4852597"/>
            <a:ext cx="4310907" cy="103485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algn="l">
              <a:defRPr sz="7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272107" y="4840129"/>
            <a:ext cx="246061" cy="116425"/>
          </a:xfrm>
          <a:prstGeom prst="rect">
            <a:avLst/>
          </a:prstGeom>
        </p:spPr>
        <p:txBody>
          <a:bodyPr vert="horz" wrap="square" lIns="0" tIns="0" rIns="0" bIns="0" rtlCol="0" anchor="b" anchorCtr="0"/>
          <a:lstStyle>
            <a:lvl1pPr algn="l">
              <a:defRPr sz="700" b="0" i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7BCC8D0D-EAEC-449D-9161-023DFF90F2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365125" y="4687560"/>
            <a:ext cx="8413750" cy="0"/>
          </a:xfrm>
          <a:prstGeom prst="line">
            <a:avLst/>
          </a:prstGeom>
          <a:noFill/>
          <a:ln w="3175" cap="flat">
            <a:solidFill>
              <a:srgbClr val="05204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Connector 8"/>
          <p:cNvCxnSpPr/>
          <p:nvPr userDrawn="1"/>
        </p:nvCxnSpPr>
        <p:spPr>
          <a:xfrm>
            <a:off x="277813" y="4687560"/>
            <a:ext cx="8595360" cy="0"/>
          </a:xfrm>
          <a:prstGeom prst="line">
            <a:avLst/>
          </a:prstGeom>
          <a:noFill/>
          <a:ln w="3175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Freeform 77"/>
          <p:cNvSpPr>
            <a:spLocks/>
          </p:cNvSpPr>
          <p:nvPr userDrawn="1"/>
        </p:nvSpPr>
        <p:spPr bwMode="auto">
          <a:xfrm>
            <a:off x="8393113" y="4800601"/>
            <a:ext cx="481012" cy="231074"/>
          </a:xfrm>
          <a:custGeom>
            <a:avLst/>
            <a:gdLst>
              <a:gd name="T0" fmla="*/ 350 w 350"/>
              <a:gd name="T1" fmla="*/ 52 h 168"/>
              <a:gd name="T2" fmla="*/ 270 w 350"/>
              <a:gd name="T3" fmla="*/ 130 h 168"/>
              <a:gd name="T4" fmla="*/ 240 w 350"/>
              <a:gd name="T5" fmla="*/ 100 h 168"/>
              <a:gd name="T6" fmla="*/ 205 w 350"/>
              <a:gd name="T7" fmla="*/ 91 h 168"/>
              <a:gd name="T8" fmla="*/ 201 w 350"/>
              <a:gd name="T9" fmla="*/ 86 h 168"/>
              <a:gd name="T10" fmla="*/ 200 w 350"/>
              <a:gd name="T11" fmla="*/ 82 h 168"/>
              <a:gd name="T12" fmla="*/ 203 w 350"/>
              <a:gd name="T13" fmla="*/ 73 h 168"/>
              <a:gd name="T14" fmla="*/ 203 w 350"/>
              <a:gd name="T15" fmla="*/ 73 h 168"/>
              <a:gd name="T16" fmla="*/ 205 w 350"/>
              <a:gd name="T17" fmla="*/ 72 h 168"/>
              <a:gd name="T18" fmla="*/ 234 w 350"/>
              <a:gd name="T19" fmla="*/ 71 h 168"/>
              <a:gd name="T20" fmla="*/ 266 w 350"/>
              <a:gd name="T21" fmla="*/ 85 h 168"/>
              <a:gd name="T22" fmla="*/ 222 w 350"/>
              <a:gd name="T23" fmla="*/ 48 h 168"/>
              <a:gd name="T24" fmla="*/ 179 w 350"/>
              <a:gd name="T25" fmla="*/ 73 h 168"/>
              <a:gd name="T26" fmla="*/ 178 w 350"/>
              <a:gd name="T27" fmla="*/ 76 h 168"/>
              <a:gd name="T28" fmla="*/ 122 w 350"/>
              <a:gd name="T29" fmla="*/ 60 h 168"/>
              <a:gd name="T30" fmla="*/ 178 w 350"/>
              <a:gd name="T31" fmla="*/ 41 h 168"/>
              <a:gd name="T32" fmla="*/ 153 w 350"/>
              <a:gd name="T33" fmla="*/ 0 h 168"/>
              <a:gd name="T34" fmla="*/ 97 w 350"/>
              <a:gd name="T35" fmla="*/ 2 h 168"/>
              <a:gd name="T36" fmla="*/ 72 w 350"/>
              <a:gd name="T37" fmla="*/ 73 h 168"/>
              <a:gd name="T38" fmla="*/ 25 w 350"/>
              <a:gd name="T39" fmla="*/ 73 h 168"/>
              <a:gd name="T40" fmla="*/ 0 w 350"/>
              <a:gd name="T41" fmla="*/ 2 h 168"/>
              <a:gd name="T42" fmla="*/ 48 w 350"/>
              <a:gd name="T43" fmla="*/ 119 h 168"/>
              <a:gd name="T44" fmla="*/ 97 w 350"/>
              <a:gd name="T45" fmla="*/ 64 h 168"/>
              <a:gd name="T46" fmla="*/ 187 w 350"/>
              <a:gd name="T47" fmla="*/ 107 h 168"/>
              <a:gd name="T48" fmla="*/ 214 w 350"/>
              <a:gd name="T49" fmla="*/ 117 h 168"/>
              <a:gd name="T50" fmla="*/ 242 w 350"/>
              <a:gd name="T51" fmla="*/ 125 h 168"/>
              <a:gd name="T52" fmla="*/ 237 w 350"/>
              <a:gd name="T53" fmla="*/ 147 h 168"/>
              <a:gd name="T54" fmla="*/ 203 w 350"/>
              <a:gd name="T55" fmla="*/ 141 h 168"/>
              <a:gd name="T56" fmla="*/ 176 w 350"/>
              <a:gd name="T57" fmla="*/ 130 h 168"/>
              <a:gd name="T58" fmla="*/ 224 w 350"/>
              <a:gd name="T59" fmla="*/ 168 h 168"/>
              <a:gd name="T60" fmla="*/ 270 w 350"/>
              <a:gd name="T61" fmla="*/ 134 h 168"/>
              <a:gd name="T62" fmla="*/ 295 w 350"/>
              <a:gd name="T63" fmla="*/ 166 h 168"/>
              <a:gd name="T64" fmla="*/ 343 w 350"/>
              <a:gd name="T65" fmla="*/ 119 h 168"/>
              <a:gd name="T66" fmla="*/ 295 w 350"/>
              <a:gd name="T67" fmla="*/ 99 h 168"/>
              <a:gd name="T68" fmla="*/ 350 w 350"/>
              <a:gd name="T69" fmla="*/ 7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0" h="168">
                <a:moveTo>
                  <a:pt x="350" y="73"/>
                </a:moveTo>
                <a:cubicBezTo>
                  <a:pt x="350" y="52"/>
                  <a:pt x="350" y="52"/>
                  <a:pt x="350" y="52"/>
                </a:cubicBezTo>
                <a:cubicBezTo>
                  <a:pt x="270" y="52"/>
                  <a:pt x="270" y="52"/>
                  <a:pt x="270" y="52"/>
                </a:cubicBezTo>
                <a:cubicBezTo>
                  <a:pt x="270" y="130"/>
                  <a:pt x="270" y="130"/>
                  <a:pt x="270" y="130"/>
                </a:cubicBezTo>
                <a:cubicBezTo>
                  <a:pt x="269" y="121"/>
                  <a:pt x="266" y="114"/>
                  <a:pt x="260" y="109"/>
                </a:cubicBezTo>
                <a:cubicBezTo>
                  <a:pt x="255" y="105"/>
                  <a:pt x="249" y="102"/>
                  <a:pt x="240" y="100"/>
                </a:cubicBezTo>
                <a:cubicBezTo>
                  <a:pt x="220" y="96"/>
                  <a:pt x="220" y="96"/>
                  <a:pt x="220" y="96"/>
                </a:cubicBezTo>
                <a:cubicBezTo>
                  <a:pt x="213" y="94"/>
                  <a:pt x="208" y="92"/>
                  <a:pt x="205" y="91"/>
                </a:cubicBezTo>
                <a:cubicBezTo>
                  <a:pt x="203" y="90"/>
                  <a:pt x="201" y="88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1" y="86"/>
                  <a:pt x="201" y="86"/>
                  <a:pt x="201" y="86"/>
                </a:cubicBezTo>
                <a:cubicBezTo>
                  <a:pt x="200" y="85"/>
                  <a:pt x="200" y="83"/>
                  <a:pt x="200" y="82"/>
                </a:cubicBezTo>
                <a:cubicBezTo>
                  <a:pt x="200" y="78"/>
                  <a:pt x="201" y="75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3" y="73"/>
                  <a:pt x="203" y="73"/>
                  <a:pt x="203" y="73"/>
                </a:cubicBezTo>
                <a:cubicBezTo>
                  <a:pt x="204" y="72"/>
                  <a:pt x="205" y="72"/>
                  <a:pt x="205" y="72"/>
                </a:cubicBezTo>
                <a:cubicBezTo>
                  <a:pt x="209" y="69"/>
                  <a:pt x="214" y="68"/>
                  <a:pt x="220" y="68"/>
                </a:cubicBezTo>
                <a:cubicBezTo>
                  <a:pt x="226" y="68"/>
                  <a:pt x="231" y="69"/>
                  <a:pt x="234" y="71"/>
                </a:cubicBezTo>
                <a:cubicBezTo>
                  <a:pt x="240" y="74"/>
                  <a:pt x="243" y="78"/>
                  <a:pt x="243" y="85"/>
                </a:cubicBezTo>
                <a:cubicBezTo>
                  <a:pt x="266" y="85"/>
                  <a:pt x="266" y="85"/>
                  <a:pt x="266" y="85"/>
                </a:cubicBezTo>
                <a:cubicBezTo>
                  <a:pt x="266" y="73"/>
                  <a:pt x="261" y="64"/>
                  <a:pt x="253" y="58"/>
                </a:cubicBezTo>
                <a:cubicBezTo>
                  <a:pt x="244" y="51"/>
                  <a:pt x="234" y="48"/>
                  <a:pt x="222" y="48"/>
                </a:cubicBezTo>
                <a:cubicBezTo>
                  <a:pt x="207" y="48"/>
                  <a:pt x="196" y="52"/>
                  <a:pt x="189" y="58"/>
                </a:cubicBezTo>
                <a:cubicBezTo>
                  <a:pt x="184" y="62"/>
                  <a:pt x="181" y="67"/>
                  <a:pt x="179" y="73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79" y="74"/>
                  <a:pt x="179" y="75"/>
                  <a:pt x="178" y="76"/>
                </a:cubicBezTo>
                <a:cubicBezTo>
                  <a:pt x="176" y="89"/>
                  <a:pt x="167" y="98"/>
                  <a:pt x="153" y="98"/>
                </a:cubicBezTo>
                <a:cubicBezTo>
                  <a:pt x="131" y="98"/>
                  <a:pt x="122" y="79"/>
                  <a:pt x="122" y="60"/>
                </a:cubicBezTo>
                <a:cubicBezTo>
                  <a:pt x="122" y="40"/>
                  <a:pt x="131" y="21"/>
                  <a:pt x="153" y="21"/>
                </a:cubicBezTo>
                <a:cubicBezTo>
                  <a:pt x="166" y="21"/>
                  <a:pt x="176" y="29"/>
                  <a:pt x="178" y="41"/>
                </a:cubicBezTo>
                <a:cubicBezTo>
                  <a:pt x="202" y="41"/>
                  <a:pt x="202" y="41"/>
                  <a:pt x="202" y="41"/>
                </a:cubicBezTo>
                <a:cubicBezTo>
                  <a:pt x="199" y="14"/>
                  <a:pt x="178" y="0"/>
                  <a:pt x="153" y="0"/>
                </a:cubicBezTo>
                <a:cubicBezTo>
                  <a:pt x="119" y="0"/>
                  <a:pt x="99" y="24"/>
                  <a:pt x="97" y="55"/>
                </a:cubicBezTo>
                <a:cubicBezTo>
                  <a:pt x="97" y="2"/>
                  <a:pt x="97" y="2"/>
                  <a:pt x="97" y="2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0"/>
                  <a:pt x="66" y="98"/>
                  <a:pt x="48" y="98"/>
                </a:cubicBezTo>
                <a:cubicBezTo>
                  <a:pt x="28" y="98"/>
                  <a:pt x="25" y="86"/>
                  <a:pt x="25" y="73"/>
                </a:cubicBezTo>
                <a:cubicBezTo>
                  <a:pt x="25" y="2"/>
                  <a:pt x="25" y="2"/>
                  <a:pt x="25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104"/>
                  <a:pt x="18" y="119"/>
                  <a:pt x="48" y="119"/>
                </a:cubicBezTo>
                <a:cubicBezTo>
                  <a:pt x="79" y="119"/>
                  <a:pt x="97" y="104"/>
                  <a:pt x="97" y="73"/>
                </a:cubicBezTo>
                <a:cubicBezTo>
                  <a:pt x="97" y="64"/>
                  <a:pt x="97" y="64"/>
                  <a:pt x="97" y="64"/>
                </a:cubicBezTo>
                <a:cubicBezTo>
                  <a:pt x="99" y="95"/>
                  <a:pt x="119" y="119"/>
                  <a:pt x="153" y="119"/>
                </a:cubicBezTo>
                <a:cubicBezTo>
                  <a:pt x="167" y="119"/>
                  <a:pt x="179" y="115"/>
                  <a:pt x="187" y="107"/>
                </a:cubicBezTo>
                <a:cubicBezTo>
                  <a:pt x="188" y="107"/>
                  <a:pt x="189" y="108"/>
                  <a:pt x="189" y="108"/>
                </a:cubicBezTo>
                <a:cubicBezTo>
                  <a:pt x="194" y="111"/>
                  <a:pt x="202" y="114"/>
                  <a:pt x="214" y="117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34" y="121"/>
                  <a:pt x="239" y="123"/>
                  <a:pt x="242" y="125"/>
                </a:cubicBezTo>
                <a:cubicBezTo>
                  <a:pt x="245" y="127"/>
                  <a:pt x="247" y="130"/>
                  <a:pt x="247" y="133"/>
                </a:cubicBezTo>
                <a:cubicBezTo>
                  <a:pt x="247" y="140"/>
                  <a:pt x="244" y="144"/>
                  <a:pt x="237" y="147"/>
                </a:cubicBezTo>
                <a:cubicBezTo>
                  <a:pt x="233" y="148"/>
                  <a:pt x="229" y="148"/>
                  <a:pt x="223" y="148"/>
                </a:cubicBezTo>
                <a:cubicBezTo>
                  <a:pt x="213" y="148"/>
                  <a:pt x="207" y="146"/>
                  <a:pt x="203" y="141"/>
                </a:cubicBezTo>
                <a:cubicBezTo>
                  <a:pt x="201" y="139"/>
                  <a:pt x="199" y="135"/>
                  <a:pt x="198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42"/>
                  <a:pt x="180" y="151"/>
                  <a:pt x="189" y="158"/>
                </a:cubicBezTo>
                <a:cubicBezTo>
                  <a:pt x="197" y="164"/>
                  <a:pt x="209" y="168"/>
                  <a:pt x="224" y="168"/>
                </a:cubicBezTo>
                <a:cubicBezTo>
                  <a:pt x="239" y="168"/>
                  <a:pt x="250" y="164"/>
                  <a:pt x="258" y="158"/>
                </a:cubicBezTo>
                <a:cubicBezTo>
                  <a:pt x="265" y="151"/>
                  <a:pt x="269" y="143"/>
                  <a:pt x="270" y="134"/>
                </a:cubicBezTo>
                <a:cubicBezTo>
                  <a:pt x="270" y="166"/>
                  <a:pt x="270" y="166"/>
                  <a:pt x="270" y="166"/>
                </a:cubicBezTo>
                <a:cubicBezTo>
                  <a:pt x="295" y="166"/>
                  <a:pt x="295" y="166"/>
                  <a:pt x="295" y="166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343" y="119"/>
                  <a:pt x="343" y="119"/>
                  <a:pt x="343" y="119"/>
                </a:cubicBezTo>
                <a:cubicBezTo>
                  <a:pt x="343" y="99"/>
                  <a:pt x="343" y="99"/>
                  <a:pt x="343" y="99"/>
                </a:cubicBezTo>
                <a:cubicBezTo>
                  <a:pt x="295" y="99"/>
                  <a:pt x="295" y="99"/>
                  <a:pt x="295" y="99"/>
                </a:cubicBezTo>
                <a:cubicBezTo>
                  <a:pt x="295" y="73"/>
                  <a:pt x="295" y="73"/>
                  <a:pt x="295" y="73"/>
                </a:cubicBezTo>
                <a:lnTo>
                  <a:pt x="350" y="7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b="0" i="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7A11AC4-0317-9648-9B11-2E4A9F794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9685" y="1401417"/>
            <a:ext cx="8137665" cy="2932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EEA57C94-8CEE-E147-BA04-64415375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585" y="318751"/>
            <a:ext cx="8173580" cy="45858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123954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72" r:id="rId2"/>
    <p:sldLayoutId id="2147483975" r:id="rId3"/>
    <p:sldLayoutId id="2147483976" r:id="rId4"/>
    <p:sldLayoutId id="2147484011" r:id="rId5"/>
    <p:sldLayoutId id="2147484012" r:id="rId6"/>
    <p:sldLayoutId id="2147484013" r:id="rId7"/>
    <p:sldLayoutId id="2147484001" r:id="rId8"/>
    <p:sldLayoutId id="2147484007" r:id="rId9"/>
    <p:sldLayoutId id="2147484009" r:id="rId10"/>
    <p:sldLayoutId id="2147484008" r:id="rId11"/>
    <p:sldLayoutId id="2147483944" r:id="rId12"/>
    <p:sldLayoutId id="2147483951" r:id="rId13"/>
    <p:sldLayoutId id="2147483953" r:id="rId14"/>
    <p:sldLayoutId id="2147484000" r:id="rId15"/>
    <p:sldLayoutId id="2147483950" r:id="rId16"/>
    <p:sldLayoutId id="2147483960" r:id="rId17"/>
    <p:sldLayoutId id="2147483961" r:id="rId18"/>
    <p:sldLayoutId id="2147483966" r:id="rId19"/>
    <p:sldLayoutId id="2147483967" r:id="rId20"/>
    <p:sldLayoutId id="2147483968" r:id="rId21"/>
    <p:sldLayoutId id="2147483969" r:id="rId22"/>
    <p:sldLayoutId id="2147483970" r:id="rId23"/>
    <p:sldLayoutId id="2147483971" r:id="rId24"/>
    <p:sldLayoutId id="2147484015" r:id="rId25"/>
    <p:sldLayoutId id="2147483954" r:id="rId26"/>
    <p:sldLayoutId id="2147483959" r:id="rId27"/>
    <p:sldLayoutId id="2147484002" r:id="rId28"/>
    <p:sldLayoutId id="2147484014" r:id="rId29"/>
    <p:sldLayoutId id="2147484010" r:id="rId30"/>
    <p:sldLayoutId id="2147484003" r:id="rId3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hf hdr="0"/>
  <p:txStyles>
    <p:titleStyle>
      <a:lvl1pPr algn="l" defTabSz="914378" rtl="0" eaLnBrk="1" latinLnBrk="0" hangingPunct="1">
        <a:lnSpc>
          <a:spcPct val="85000"/>
        </a:lnSpc>
        <a:spcBef>
          <a:spcPct val="0"/>
        </a:spcBef>
        <a:buNone/>
        <a:defRPr lang="en-US" sz="3600" b="0" i="0" kern="1200" cap="none" spc="0" baseline="0" dirty="0" smtClean="0">
          <a:solidFill>
            <a:schemeClr val="tx1"/>
          </a:solidFill>
          <a:latin typeface="Garamond" panose="02020404030301010803" pitchFamily="18" charset="0"/>
          <a:ea typeface="Helvetica Neue" panose="02000503000000020004" pitchFamily="2" charset="0"/>
          <a:cs typeface="Arial" panose="020B0604020202020204" pitchFamily="34" charset="0"/>
        </a:defRPr>
      </a:lvl1pPr>
    </p:titleStyle>
    <p:bodyStyle>
      <a:lvl1pPr marL="233357" indent="-233357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80000"/>
        <a:buFont typeface="Wingdings" charset="2"/>
        <a:buChar char="§"/>
        <a:tabLst/>
        <a:defRPr lang="en-US" sz="22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1pPr>
      <a:lvl2pPr marL="522275" indent="-227007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.AppleSystemUIFont" charset="0"/>
        <a:buChar char="-"/>
        <a:tabLst/>
        <a:defRPr lang="en-US" sz="20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2pPr>
      <a:lvl3pPr marL="746106" indent="-166684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80000"/>
        <a:buFont typeface="Wingdings" charset="2"/>
        <a:buChar char="§"/>
        <a:tabLst/>
        <a:defRPr lang="en-US" sz="18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3pPr>
      <a:lvl4pPr marL="979463" indent="-173034" algn="l" defTabSz="640064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.AppleSystemUIFont" charset="0"/>
        <a:buChar char="-"/>
        <a:tabLst/>
        <a:defRPr lang="en-US" sz="1600" b="0" i="0" kern="1200" dirty="0" smtClean="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Arial" panose="020B0604020202020204" pitchFamily="34" charset="0"/>
        </a:defRPr>
      </a:lvl4pPr>
      <a:lvl5pPr marL="1312830" indent="-227007" algn="l" defTabSz="640064" rtl="0" eaLnBrk="1" latinLnBrk="0" hangingPunct="1">
        <a:lnSpc>
          <a:spcPct val="200000"/>
        </a:lnSpc>
        <a:spcBef>
          <a:spcPts val="0"/>
        </a:spcBef>
        <a:buClr>
          <a:srgbClr val="18A3AC"/>
        </a:buClr>
        <a:buSzPct val="80000"/>
        <a:buFont typeface="Wingdings" charset="2"/>
        <a:buChar char="§"/>
        <a:defRPr lang="en-US" sz="2000" b="0" kern="1200" dirty="0">
          <a:solidFill>
            <a:schemeClr val="tx1"/>
          </a:solidFill>
          <a:latin typeface="+mj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224A-BBCB-B8C6-CC65-1C1222DF9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200" y="1748688"/>
            <a:ext cx="8132623" cy="1232122"/>
          </a:xfrm>
        </p:spPr>
        <p:txBody>
          <a:bodyPr/>
          <a:lstStyle/>
          <a:p>
            <a:r>
              <a:rPr lang="en-US" dirty="0"/>
              <a:t>Understanding the Genetic Underpinnings of Income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89DFB-E6C5-F3A4-8CD6-4DAA1BF160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470D759-0E0E-8249-AFAC-A75A00A3758F}" type="datetime1">
              <a:rPr lang="en-US" smtClean="0"/>
              <a:t>2/7/25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0A2010-9296-61EF-ADA4-3D3BF6EEFA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Wanjun Gu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80F78-0258-EE67-8312-7E3C0AB40D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Baranzini Lab Journal Club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BF9DB4-448A-65DF-2DB7-66CADAE55638}"/>
              </a:ext>
            </a:extLst>
          </p:cNvPr>
          <p:cNvSpPr txBox="1"/>
          <p:nvPr/>
        </p:nvSpPr>
        <p:spPr bwMode="auto">
          <a:xfrm>
            <a:off x="299200" y="3640592"/>
            <a:ext cx="7957038" cy="46166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Original Manuscript: </a:t>
            </a:r>
            <a:r>
              <a:rPr lang="en-US" sz="1200" dirty="0" err="1"/>
              <a:t>Kweon</a:t>
            </a:r>
            <a:r>
              <a:rPr lang="en-US" sz="1200" dirty="0"/>
              <a:t>, H., </a:t>
            </a:r>
            <a:r>
              <a:rPr lang="en-US" sz="1200" dirty="0" err="1"/>
              <a:t>Burik</a:t>
            </a:r>
            <a:r>
              <a:rPr lang="en-US" sz="1200" dirty="0"/>
              <a:t>, C. A. P., Ning, Y., </a:t>
            </a:r>
            <a:r>
              <a:rPr lang="en-US" sz="1200" dirty="0" err="1"/>
              <a:t>Ahlskog</a:t>
            </a:r>
            <a:r>
              <a:rPr lang="en-US" sz="1200" dirty="0"/>
              <a:t>, R., Xia, C., Abner, E., et al. (2025). Associations between common genetic variants and income provide insights about the socio-economic health gradient. Nat. Hum. </a:t>
            </a:r>
            <a:r>
              <a:rPr lang="en-US" sz="1200" dirty="0" err="1"/>
              <a:t>Behav</a:t>
            </a:r>
            <a:r>
              <a:rPr lang="en-US" sz="1200" dirty="0"/>
              <a:t>., 1–12.</a:t>
            </a:r>
          </a:p>
        </p:txBody>
      </p:sp>
    </p:spTree>
    <p:extLst>
      <p:ext uri="{BB962C8B-B14F-4D97-AF65-F5344CB8AC3E}">
        <p14:creationId xmlns:p14="http://schemas.microsoft.com/office/powerpoint/2010/main" val="4213211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549EF-F26E-4A55-E892-6DDB87053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A72B7C-1BAE-5E83-8095-0743EE85C465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9B4626-FC1A-AAEB-74A6-05632CBBB4C2}"/>
                  </a:ext>
                </a:extLst>
              </p:cNvPr>
              <p:cNvSpPr txBox="1"/>
              <p:nvPr/>
            </p:nvSpPr>
            <p:spPr bwMode="auto">
              <a:xfrm>
                <a:off x="607119" y="1609840"/>
                <a:ext cx="2851608" cy="3533660"/>
              </a:xfrm>
              <a:prstGeom prst="rect">
                <a:avLst/>
              </a:prstGeom>
              <a:noFill/>
              <a:ln w="19050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CN" dirty="0"/>
                  <a:t>Phenotypic correlation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𝑐𝑜𝑟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dirty="0"/>
              </a:p>
              <a:p>
                <a:endParaRPr lang="en-US" altLang="zh-CN" dirty="0"/>
              </a:p>
              <a:p>
                <a:r>
                  <a:rPr lang="en-US" altLang="zh-CN" dirty="0"/>
                  <a:t>Genetic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correlation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(Heritable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correlation)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𝑐𝑜𝑟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dirty="0"/>
              </a:p>
              <a:p>
                <a:endParaRPr lang="en-US" dirty="0"/>
              </a:p>
              <a:p>
                <a:r>
                  <a:rPr lang="en-US" dirty="0"/>
                  <a:t>Environmental correlation (Nonheritable correlation)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𝑐𝑜𝑟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9B4626-FC1A-AAEB-74A6-05632CBBB4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7119" y="1609840"/>
                <a:ext cx="2851608" cy="3533660"/>
              </a:xfrm>
              <a:prstGeom prst="rect">
                <a:avLst/>
              </a:prstGeom>
              <a:blipFill>
                <a:blip r:embed="rId3"/>
                <a:stretch>
                  <a:fillRect l="-2222" t="-714" r="-1333"/>
                </a:stretch>
              </a:blipFill>
              <a:ln w="19050" algn="ctr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3FBFAD55-DE4B-8004-2C55-8E41C3365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1629" y="1572979"/>
            <a:ext cx="4356112" cy="286003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7C4297-1BE6-C8F8-33F1-84F0FBCC40F7}"/>
                  </a:ext>
                </a:extLst>
              </p:cNvPr>
              <p:cNvSpPr txBox="1"/>
              <p:nvPr/>
            </p:nvSpPr>
            <p:spPr bwMode="auto">
              <a:xfrm>
                <a:off x="6701275" y="1496520"/>
                <a:ext cx="2326611" cy="391902"/>
              </a:xfrm>
              <a:prstGeom prst="rect">
                <a:avLst/>
              </a:prstGeom>
              <a:noFill/>
              <a:ln w="19050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7C4297-1BE6-C8F8-33F1-84F0FBCC4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01275" y="1496520"/>
                <a:ext cx="2326611" cy="391902"/>
              </a:xfrm>
              <a:prstGeom prst="rect">
                <a:avLst/>
              </a:prstGeom>
              <a:blipFill>
                <a:blip r:embed="rId5"/>
                <a:stretch>
                  <a:fillRect b="-3125"/>
                </a:stretch>
              </a:blipFill>
              <a:ln w="19050" algn="ctr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2243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BBB46-EC63-7FC8-DE20-39B05E37A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F0B3FDE-9509-4D33-5BD8-81A18C6959E9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1D1C7B-74A0-6BE9-8C42-03551F7CEEC8}"/>
              </a:ext>
            </a:extLst>
          </p:cNvPr>
          <p:cNvSpPr txBox="1"/>
          <p:nvPr/>
        </p:nvSpPr>
        <p:spPr bwMode="auto">
          <a:xfrm>
            <a:off x="607119" y="1609840"/>
            <a:ext cx="2851608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Polygenic index prediction</a:t>
            </a:r>
          </a:p>
        </p:txBody>
      </p:sp>
      <p:pic>
        <p:nvPicPr>
          <p:cNvPr id="13" name="Picture 12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A64CD7CF-7103-D95B-C113-9489C348F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2368" y="1510214"/>
            <a:ext cx="4698061" cy="2981673"/>
          </a:xfrm>
          <a:prstGeom prst="rect">
            <a:avLst/>
          </a:prstGeom>
        </p:spPr>
      </p:pic>
      <p:pic>
        <p:nvPicPr>
          <p:cNvPr id="9218" name="Picture 2" descr="Manhattan plot of a GWAS">
            <a:extLst>
              <a:ext uri="{FF2B5EF4-FFF2-40B4-BE49-F238E27FC236}">
                <a16:creationId xmlns:a16="http://schemas.microsoft.com/office/drawing/2014/main" id="{EAC72AD9-6EDE-679C-77A4-898CBAF47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64" y="2215348"/>
            <a:ext cx="2969263" cy="128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64A986-5845-A76F-0120-D139AE5B0FF5}"/>
              </a:ext>
            </a:extLst>
          </p:cNvPr>
          <p:cNvSpPr txBox="1"/>
          <p:nvPr/>
        </p:nvSpPr>
        <p:spPr bwMode="auto">
          <a:xfrm>
            <a:off x="548291" y="3581053"/>
            <a:ext cx="2969263" cy="5232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400" dirty="0"/>
              <a:t>Acquire trait-associating SNPs from GWAS</a:t>
            </a:r>
          </a:p>
        </p:txBody>
      </p:sp>
    </p:spTree>
    <p:extLst>
      <p:ext uri="{BB962C8B-B14F-4D97-AF65-F5344CB8AC3E}">
        <p14:creationId xmlns:p14="http://schemas.microsoft.com/office/powerpoint/2010/main" val="2327207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CDBEBF-4BA6-5B4E-66DF-D66A475F2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29E8705D-F689-201F-F641-64A4A335D28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4C2B21-6E38-C4A6-D15F-465A927FAB70}"/>
              </a:ext>
            </a:extLst>
          </p:cNvPr>
          <p:cNvSpPr txBox="1"/>
          <p:nvPr/>
        </p:nvSpPr>
        <p:spPr bwMode="auto">
          <a:xfrm>
            <a:off x="607119" y="419302"/>
            <a:ext cx="7773310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718B3F-D5F3-9A83-B196-DF43CCCE24C9}"/>
              </a:ext>
            </a:extLst>
          </p:cNvPr>
          <p:cNvSpPr txBox="1"/>
          <p:nvPr/>
        </p:nvSpPr>
        <p:spPr bwMode="auto">
          <a:xfrm>
            <a:off x="607119" y="1230690"/>
            <a:ext cx="4572000" cy="2246769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Genome-Wide Association Study (GWAS) on Income:</a:t>
            </a:r>
          </a:p>
          <a:p>
            <a:endParaRPr lang="en-US" sz="1400" dirty="0"/>
          </a:p>
          <a:p>
            <a:r>
              <a:rPr lang="en-US" sz="1400" dirty="0"/>
              <a:t>Conducted on </a:t>
            </a:r>
            <a:r>
              <a:rPr lang="en-US" sz="1400" b="1" dirty="0"/>
              <a:t>668,288 </a:t>
            </a:r>
            <a:r>
              <a:rPr lang="en-US" sz="1400" dirty="0"/>
              <a:t>individuals of European descent.</a:t>
            </a:r>
          </a:p>
          <a:p>
            <a:r>
              <a:rPr lang="en-US" sz="1400" dirty="0"/>
              <a:t>Identified </a:t>
            </a:r>
            <a:r>
              <a:rPr lang="en-US" sz="1400" b="1" dirty="0"/>
              <a:t>162</a:t>
            </a:r>
            <a:r>
              <a:rPr lang="en-US" sz="1400" dirty="0"/>
              <a:t> genomic loci associated with a common genetic factor underlying income measures.</a:t>
            </a:r>
          </a:p>
          <a:p>
            <a:endParaRPr lang="en-US" sz="1400" dirty="0"/>
          </a:p>
          <a:p>
            <a:r>
              <a:rPr lang="en-US" altLang="zh-CN" sz="1400" dirty="0"/>
              <a:t>Polygenic</a:t>
            </a:r>
            <a:r>
              <a:rPr lang="zh-CN" altLang="en-US" sz="1400" dirty="0"/>
              <a:t> </a:t>
            </a:r>
            <a:r>
              <a:rPr lang="en-US" altLang="zh-CN" sz="1400" dirty="0"/>
              <a:t>Index</a:t>
            </a:r>
            <a:r>
              <a:rPr lang="zh-CN" altLang="en-US" sz="1400" dirty="0"/>
              <a:t> </a:t>
            </a:r>
            <a:r>
              <a:rPr lang="en-US" altLang="zh-CN" sz="1400" dirty="0"/>
              <a:t>Prediction</a:t>
            </a:r>
            <a:r>
              <a:rPr lang="zh-CN" altLang="en-US" sz="1400" dirty="0"/>
              <a:t> </a:t>
            </a:r>
            <a:r>
              <a:rPr lang="en-US" altLang="zh-CN" sz="1400" dirty="0"/>
              <a:t>(PGI)</a:t>
            </a:r>
            <a:endParaRPr lang="en-US" sz="1400" dirty="0"/>
          </a:p>
          <a:p>
            <a:endParaRPr lang="en-US" sz="1400" dirty="0"/>
          </a:p>
          <a:p>
            <a:r>
              <a:rPr lang="en-US" altLang="zh-CN" sz="1400" dirty="0"/>
              <a:t>Phenome-wide</a:t>
            </a:r>
            <a:r>
              <a:rPr lang="zh-CN" altLang="en-US" sz="1400" dirty="0"/>
              <a:t> </a:t>
            </a:r>
            <a:r>
              <a:rPr lang="en-US" altLang="zh-CN" sz="1400" dirty="0"/>
              <a:t>association</a:t>
            </a:r>
            <a:r>
              <a:rPr lang="zh-CN" altLang="en-US" sz="1400" dirty="0"/>
              <a:t> </a:t>
            </a:r>
            <a:r>
              <a:rPr lang="en-US" altLang="zh-CN" sz="1400" dirty="0"/>
              <a:t>study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higher</a:t>
            </a:r>
            <a:r>
              <a:rPr lang="zh-CN" altLang="en-US" sz="1400" dirty="0"/>
              <a:t> </a:t>
            </a:r>
            <a:r>
              <a:rPr lang="en-US" altLang="zh-CN" sz="1400" dirty="0"/>
              <a:t>income-related</a:t>
            </a:r>
            <a:r>
              <a:rPr lang="zh-CN" altLang="en-US" sz="1400" dirty="0"/>
              <a:t> </a:t>
            </a:r>
            <a:r>
              <a:rPr lang="en-US" altLang="zh-CN" sz="1400" dirty="0"/>
              <a:t>genetic</a:t>
            </a:r>
            <a:r>
              <a:rPr lang="zh-CN" altLang="en-US" sz="1400" dirty="0"/>
              <a:t> </a:t>
            </a:r>
            <a:r>
              <a:rPr lang="en-US" altLang="zh-CN" sz="1400" dirty="0"/>
              <a:t>index.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15513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ADF60-5387-8979-C48E-DA6EFB1B7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D48CB9CD-4522-2E44-C8BC-63EEDC506E5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4A2657B-67CF-7993-1801-EC6483E895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43038"/>
              </p:ext>
            </p:extLst>
          </p:nvPr>
        </p:nvGraphicFramePr>
        <p:xfrm>
          <a:off x="729000" y="1179923"/>
          <a:ext cx="7369478" cy="3278685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3171822">
                  <a:extLst>
                    <a:ext uri="{9D8B030D-6E8A-4147-A177-3AD203B41FA5}">
                      <a16:colId xmlns:a16="http://schemas.microsoft.com/office/drawing/2014/main" val="3794516835"/>
                    </a:ext>
                  </a:extLst>
                </a:gridCol>
                <a:gridCol w="4197656">
                  <a:extLst>
                    <a:ext uri="{9D8B030D-6E8A-4147-A177-3AD203B41FA5}">
                      <a16:colId xmlns:a16="http://schemas.microsoft.com/office/drawing/2014/main" val="3097158975"/>
                    </a:ext>
                  </a:extLst>
                </a:gridCol>
              </a:tblGrid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Hypothesis</a:t>
                      </a:r>
                      <a:endParaRPr lang="en-US" sz="11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Expected Outcome</a:t>
                      </a:r>
                      <a:endParaRPr lang="en-US" sz="1100" b="1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370010"/>
                  </a:ext>
                </a:extLst>
              </a:tr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1. Genetic variants are associated with income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Certain SNPs will be linked to income levels in a GWAS.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016462"/>
                  </a:ext>
                </a:extLst>
              </a:tr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2. Income has a polygenic basis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Many loci with small effect sizes contribute to income variance.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0089097"/>
                  </a:ext>
                </a:extLst>
              </a:tr>
              <a:tr h="40954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3. Genetic component of income is correlated with EA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High genetic correlation between income and EA.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484137"/>
                  </a:ext>
                </a:extLst>
              </a:tr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4. Environmental factors mediate genetic effects on income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Societal conditions influence how genetic predispositions affect income.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385058"/>
                  </a:ext>
                </a:extLst>
              </a:tr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5. Income-related genes are linked to health outcomes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Higher income PGI predicts lower disease risk.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097272"/>
                  </a:ext>
                </a:extLst>
              </a:tr>
              <a:tr h="40954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6. Some genetic effects on income remain after controlling for EA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 residual genetic signal exists for income beyond EA.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792153"/>
                  </a:ext>
                </a:extLst>
              </a:tr>
              <a:tr h="40954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7. Gene-environment interactions influence genetic effects on income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Genetic effects differ across social and economic contexts.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928732"/>
                  </a:ext>
                </a:extLst>
              </a:tr>
              <a:tr h="2839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8. Income PGI reflects indirect parental genetic effects</a:t>
                      </a:r>
                      <a:endParaRPr lang="en-US" sz="11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Only ~25% of genetic effects on income are direct, while 75% are indirect.</a:t>
                      </a:r>
                      <a:endParaRPr lang="en-US" sz="11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37688" marT="15075" marB="11306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368982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DEA8F01-0812-1063-5148-367AC4E4715A}"/>
              </a:ext>
            </a:extLst>
          </p:cNvPr>
          <p:cNvSpPr txBox="1"/>
          <p:nvPr/>
        </p:nvSpPr>
        <p:spPr bwMode="auto">
          <a:xfrm>
            <a:off x="607119" y="419302"/>
            <a:ext cx="7773310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16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3FFC0-2F6F-856E-5E3E-D687E1BF4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461A741F-524B-2841-7ACF-A40DD118BF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59DDB1-649E-DA83-D2C5-4D0CE9434787}"/>
              </a:ext>
            </a:extLst>
          </p:cNvPr>
          <p:cNvSpPr txBox="1"/>
          <p:nvPr/>
        </p:nvSpPr>
        <p:spPr bwMode="auto">
          <a:xfrm>
            <a:off x="607119" y="419302"/>
            <a:ext cx="8118428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Genetic correlation of income measurements 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diagram of income and income&#10;&#10;AI-generated content may be incorrect.">
            <a:extLst>
              <a:ext uri="{FF2B5EF4-FFF2-40B4-BE49-F238E27FC236}">
                <a16:creationId xmlns:a16="http://schemas.microsoft.com/office/drawing/2014/main" id="{E8272F1B-D1FE-9663-AB2D-68D944F52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266" y="1403923"/>
            <a:ext cx="3436091" cy="31520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989D2D-CA6A-9838-2E46-1FDBF5045722}"/>
                  </a:ext>
                </a:extLst>
              </p:cNvPr>
              <p:cNvSpPr txBox="1"/>
              <p:nvPr/>
            </p:nvSpPr>
            <p:spPr bwMode="auto">
              <a:xfrm>
                <a:off x="272107" y="3642129"/>
                <a:ext cx="1918998" cy="756169"/>
              </a:xfrm>
              <a:prstGeom prst="rect">
                <a:avLst/>
              </a:prstGeom>
              <a:noFill/>
              <a:ln w="19050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CN" sz="1400" dirty="0"/>
                  <a:t>Genetic correlation (Standard error)</a:t>
                </a:r>
                <a:endParaRPr lang="en-US" altLang="zh-CN" sz="1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altLang="zh-CN" sz="1400" dirty="0"/>
                  <a:t>: SNP heritability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989D2D-CA6A-9838-2E46-1FDBF5045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72107" y="3642129"/>
                <a:ext cx="1918998" cy="756169"/>
              </a:xfrm>
              <a:prstGeom prst="rect">
                <a:avLst/>
              </a:prstGeom>
              <a:blipFill>
                <a:blip r:embed="rId4"/>
                <a:stretch>
                  <a:fillRect l="-1316" b="-4918"/>
                </a:stretch>
              </a:blipFill>
              <a:ln w="19050" algn="ctr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2FF3581-10EC-56DA-8B5F-4074B3943B1C}"/>
              </a:ext>
            </a:extLst>
          </p:cNvPr>
          <p:cNvSpPr txBox="1"/>
          <p:nvPr/>
        </p:nvSpPr>
        <p:spPr bwMode="auto">
          <a:xfrm>
            <a:off x="4941689" y="1496520"/>
            <a:ext cx="3690734" cy="289310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Genetics strongly influences income, but largely through education.</a:t>
            </a:r>
          </a:p>
          <a:p>
            <a:endParaRPr lang="en-US" sz="1400" dirty="0"/>
          </a:p>
          <a:p>
            <a:r>
              <a:rPr lang="en-US" sz="1400" dirty="0"/>
              <a:t>Parental income and family background play a key role in income-related genetic effects.</a:t>
            </a:r>
          </a:p>
          <a:p>
            <a:endParaRPr lang="en-US" sz="1400" dirty="0"/>
          </a:p>
          <a:p>
            <a:r>
              <a:rPr lang="en-US" sz="1400" dirty="0"/>
              <a:t>Individual income has lower SNP heritability, indicating that environmental and social factors heavily influence earnings.</a:t>
            </a:r>
          </a:p>
          <a:p>
            <a:endParaRPr lang="en-US" sz="1400" dirty="0"/>
          </a:p>
          <a:p>
            <a:r>
              <a:rPr lang="en-US" sz="1400" dirty="0"/>
              <a:t>Out-of-bound estimates suggest technical challenges in genetic correlation estimation, requiring careful interpretation.</a:t>
            </a:r>
          </a:p>
        </p:txBody>
      </p:sp>
    </p:spTree>
    <p:extLst>
      <p:ext uri="{BB962C8B-B14F-4D97-AF65-F5344CB8AC3E}">
        <p14:creationId xmlns:p14="http://schemas.microsoft.com/office/powerpoint/2010/main" val="284878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85DBE-F2E5-AA7B-5634-4EBA91C49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4161D85A-E053-EE85-D6FB-E093FC5D52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899855-A3CD-BD75-9B75-CCA22173E029}"/>
              </a:ext>
            </a:extLst>
          </p:cNvPr>
          <p:cNvSpPr txBox="1"/>
          <p:nvPr/>
        </p:nvSpPr>
        <p:spPr bwMode="auto">
          <a:xfrm>
            <a:off x="607119" y="419302"/>
            <a:ext cx="8118428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GWAS of income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A graph showing the number of chromatography&#10;&#10;AI-generated content may be incorrect.">
            <a:extLst>
              <a:ext uri="{FF2B5EF4-FFF2-40B4-BE49-F238E27FC236}">
                <a16:creationId xmlns:a16="http://schemas.microsoft.com/office/drawing/2014/main" id="{8583AF50-788F-C931-0694-A37B7A6C7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37" y="1128097"/>
            <a:ext cx="5873654" cy="3357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D01DA4-2804-FC05-5B43-97E473ACF55F}"/>
              </a:ext>
            </a:extLst>
          </p:cNvPr>
          <p:cNvSpPr txBox="1"/>
          <p:nvPr/>
        </p:nvSpPr>
        <p:spPr bwMode="auto">
          <a:xfrm>
            <a:off x="6115581" y="1622367"/>
            <a:ext cx="3028419" cy="160043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162 significant loci determined</a:t>
            </a:r>
          </a:p>
          <a:p>
            <a:endParaRPr lang="en-US" sz="1400" dirty="0"/>
          </a:p>
          <a:p>
            <a:r>
              <a:rPr lang="en-US" sz="1400" dirty="0"/>
              <a:t>Polygenic</a:t>
            </a:r>
          </a:p>
          <a:p>
            <a:endParaRPr lang="en-US" sz="1400" dirty="0"/>
          </a:p>
          <a:p>
            <a:r>
              <a:rPr lang="en-US" sz="1400" dirty="0"/>
              <a:t>Most loci come with modest effect size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21BB4F-534C-C470-E247-DD9E84A85623}"/>
              </a:ext>
            </a:extLst>
          </p:cNvPr>
          <p:cNvSpPr txBox="1"/>
          <p:nvPr/>
        </p:nvSpPr>
        <p:spPr bwMode="auto">
          <a:xfrm>
            <a:off x="3331964" y="1004077"/>
            <a:ext cx="2495050" cy="5232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x</a:t>
            </a:r>
            <a:r>
              <a:rPr lang="en-US" sz="1400" dirty="0"/>
              <a:t> Lead SNP found from fine-mapping analysis</a:t>
            </a:r>
          </a:p>
        </p:txBody>
      </p:sp>
    </p:spTree>
    <p:extLst>
      <p:ext uri="{BB962C8B-B14F-4D97-AF65-F5344CB8AC3E}">
        <p14:creationId xmlns:p14="http://schemas.microsoft.com/office/powerpoint/2010/main" val="363142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60290-FC13-96D7-A7CE-9C0AF20E8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2BAC9838-8F7F-9573-001E-5009C616D17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BFF3D5-E7F4-9B81-EFA2-3C8C342F0A49}"/>
              </a:ext>
            </a:extLst>
          </p:cNvPr>
          <p:cNvSpPr txBox="1"/>
          <p:nvPr/>
        </p:nvSpPr>
        <p:spPr bwMode="auto">
          <a:xfrm>
            <a:off x="607119" y="419302"/>
            <a:ext cx="8363886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Polygenic prediction of income measures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comparison of bar graph&#10;&#10;AI-generated content may be incorrect.">
            <a:extLst>
              <a:ext uri="{FF2B5EF4-FFF2-40B4-BE49-F238E27FC236}">
                <a16:creationId xmlns:a16="http://schemas.microsoft.com/office/drawing/2014/main" id="{01D977CD-E95B-B3A1-78C6-58C8ED8E9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37" y="1187996"/>
            <a:ext cx="7772400" cy="328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55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20484-2E36-C3A5-90F1-4C8C7642D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2F37F356-AD19-7857-C662-6B3F512D5A9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1B01A7-E566-16B5-5575-DCAA20A15D39}"/>
              </a:ext>
            </a:extLst>
          </p:cNvPr>
          <p:cNvSpPr txBox="1"/>
          <p:nvPr/>
        </p:nvSpPr>
        <p:spPr bwMode="auto">
          <a:xfrm>
            <a:off x="607119" y="419302"/>
            <a:ext cx="8363886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Polygenic prediction of income measures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comparison of bar graph&#10;&#10;AI-generated content may be incorrect.">
            <a:extLst>
              <a:ext uri="{FF2B5EF4-FFF2-40B4-BE49-F238E27FC236}">
                <a16:creationId xmlns:a16="http://schemas.microsoft.com/office/drawing/2014/main" id="{B17274D8-D709-D4BC-F9CE-8C8ED9982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05" y="1538653"/>
            <a:ext cx="1382901" cy="584775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C8F2D5-C415-8313-7ADA-42AAF94C98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900961"/>
              </p:ext>
            </p:extLst>
          </p:nvPr>
        </p:nvGraphicFramePr>
        <p:xfrm>
          <a:off x="1816443" y="1538653"/>
          <a:ext cx="7041452" cy="2740986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3175687">
                  <a:extLst>
                    <a:ext uri="{9D8B030D-6E8A-4147-A177-3AD203B41FA5}">
                      <a16:colId xmlns:a16="http://schemas.microsoft.com/office/drawing/2014/main" val="3423643993"/>
                    </a:ext>
                  </a:extLst>
                </a:gridCol>
                <a:gridCol w="3865765">
                  <a:extLst>
                    <a:ext uri="{9D8B030D-6E8A-4147-A177-3AD203B41FA5}">
                      <a16:colId xmlns:a16="http://schemas.microsoft.com/office/drawing/2014/main" val="704051876"/>
                    </a:ext>
                  </a:extLst>
                </a:gridCol>
              </a:tblGrid>
              <a:tr h="30478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Finding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Interpretation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6759438"/>
                  </a:ext>
                </a:extLst>
              </a:tr>
              <a:tr h="5481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EA PGI explains more variance in income than Income Factor PGI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Genetic effects on income act primarily through education.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2641412"/>
                  </a:ext>
                </a:extLst>
              </a:tr>
              <a:tr h="7916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Higher heritability for occupational vs. individual income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Stable career-related earnings are more influenced by genetics than short-term individual earnings.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3880802"/>
                  </a:ext>
                </a:extLst>
              </a:tr>
              <a:tr h="5481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Genetics predicts household income more than individual income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Indirect genetic effects from family background play a role in economic outcomes.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173862"/>
                  </a:ext>
                </a:extLst>
              </a:tr>
              <a:tr h="5481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Cross-dataset reproducibility with effect size differences</a:t>
                      </a:r>
                      <a:endParaRPr lang="en-US" sz="16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Genetic effects on income are consistent but vary depending on socioeconomic conditions.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12678" marT="12678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0233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9409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7179C-0DEE-99F1-7D04-6EAE78FB5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BE5F569-2DCB-218B-17FB-D905A993059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179F86-51A9-4747-5BCA-941880B46B57}"/>
              </a:ext>
            </a:extLst>
          </p:cNvPr>
          <p:cNvSpPr txBox="1"/>
          <p:nvPr/>
        </p:nvSpPr>
        <p:spPr bwMode="auto">
          <a:xfrm>
            <a:off x="607119" y="419302"/>
            <a:ext cx="8363886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Genetic correlation estimates with health outcomes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graph of different types of mental disorders&#10;&#10;AI-generated content may be incorrect.">
            <a:extLst>
              <a:ext uri="{FF2B5EF4-FFF2-40B4-BE49-F238E27FC236}">
                <a16:creationId xmlns:a16="http://schemas.microsoft.com/office/drawing/2014/main" id="{6B62388E-4FB7-415E-11C5-8466C1B2C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19" y="1496520"/>
            <a:ext cx="6195517" cy="308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99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0DBD4-3F9A-775D-566F-03A45CCB1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DFE9D789-54BD-4BDE-F922-1643C2261F2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6EE0E7-B7B4-B22A-DBE3-5320DB62FC1B}"/>
              </a:ext>
            </a:extLst>
          </p:cNvPr>
          <p:cNvSpPr txBox="1"/>
          <p:nvPr/>
        </p:nvSpPr>
        <p:spPr bwMode="auto">
          <a:xfrm>
            <a:off x="607119" y="419302"/>
            <a:ext cx="8363886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Genetic correlation estimates with health outcomes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graph of different types of mental disorders&#10;&#10;AI-generated content may be incorrect.">
            <a:extLst>
              <a:ext uri="{FF2B5EF4-FFF2-40B4-BE49-F238E27FC236}">
                <a16:creationId xmlns:a16="http://schemas.microsoft.com/office/drawing/2014/main" id="{DC3A9CD2-0F2F-9EFB-65AB-381F06C46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01" y="2218797"/>
            <a:ext cx="2609598" cy="129990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F01743D-2D2C-EF16-5E48-BE4171252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740640"/>
              </p:ext>
            </p:extLst>
          </p:nvPr>
        </p:nvGraphicFramePr>
        <p:xfrm>
          <a:off x="2789499" y="1496519"/>
          <a:ext cx="5897853" cy="3134677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2618484">
                  <a:extLst>
                    <a:ext uri="{9D8B030D-6E8A-4147-A177-3AD203B41FA5}">
                      <a16:colId xmlns:a16="http://schemas.microsoft.com/office/drawing/2014/main" val="2281401186"/>
                    </a:ext>
                  </a:extLst>
                </a:gridCol>
                <a:gridCol w="3279369">
                  <a:extLst>
                    <a:ext uri="{9D8B030D-6E8A-4147-A177-3AD203B41FA5}">
                      <a16:colId xmlns:a16="http://schemas.microsoft.com/office/drawing/2014/main" val="1873553091"/>
                    </a:ext>
                  </a:extLst>
                </a:gridCol>
              </a:tblGrid>
              <a:tr h="327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1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Finding</a:t>
                      </a:r>
                      <a:endParaRPr lang="en-US" sz="13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1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Interpretation</a:t>
                      </a:r>
                      <a:endParaRPr lang="en-US" sz="13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799757"/>
                  </a:ext>
                </a:extLst>
              </a:tr>
              <a:tr h="70053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Income and </a:t>
                      </a:r>
                      <a:r>
                        <a:rPr lang="en-US" sz="1300" u="none" strike="noStrike" cap="none" spc="0" dirty="0" err="1">
                          <a:solidFill>
                            <a:schemeClr val="tx1"/>
                          </a:solidFill>
                          <a:effectLst/>
                        </a:rPr>
                        <a:t>NonEA</a:t>
                      </a:r>
                      <a:r>
                        <a:rPr lang="en-US" sz="13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-Income PGIs correlate with health, smoking, and drinking behaviors</a:t>
                      </a:r>
                      <a:endParaRPr lang="en-US" sz="13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Supports the socioeconomic health gradient: higher income-associated genetics predict better health and lower risky behaviors.</a:t>
                      </a:r>
                      <a:endParaRPr lang="en-U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5573938"/>
                  </a:ext>
                </a:extLst>
              </a:tr>
              <a:tr h="70053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 err="1">
                          <a:solidFill>
                            <a:schemeClr val="tx1"/>
                          </a:solidFill>
                          <a:effectLst/>
                        </a:rPr>
                        <a:t>NonEA</a:t>
                      </a:r>
                      <a:r>
                        <a:rPr lang="en-US" sz="13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-Income shows distinct psychiatric associations from EA</a:t>
                      </a:r>
                      <a:endParaRPr lang="en-US" sz="13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Suggests that genetic factors influencing income beyond education are linked to lower schizophrenia and autism risk.</a:t>
                      </a:r>
                      <a:endParaRPr lang="en-US" sz="13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884118"/>
                  </a:ext>
                </a:extLst>
              </a:tr>
              <a:tr h="70053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Higher genetic predisposition to income is linked to better cognitive function and subjective well-being</a:t>
                      </a:r>
                      <a:endParaRPr lang="en-U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Suggests that both education and non-education-related pathways contribute to income via cognitive and psychological traits.</a:t>
                      </a:r>
                      <a:endParaRPr lang="en-U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113256"/>
                  </a:ext>
                </a:extLst>
              </a:tr>
              <a:tr h="70053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Genetic factors linked to income correlate with reduced psychiatric risks and better mental health</a:t>
                      </a:r>
                      <a:endParaRPr lang="en-U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Income-related genetics may reflect both personal and environmental influences on well-being.</a:t>
                      </a:r>
                      <a:endParaRPr lang="en-US" sz="13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169" marR="48692" marT="10144" marB="973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1767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881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F49C51-0EFF-7EEB-C0DF-43C965905413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BE8C8-0A88-238C-CA81-19C00C68B95E}"/>
              </a:ext>
            </a:extLst>
          </p:cNvPr>
          <p:cNvSpPr txBox="1"/>
          <p:nvPr/>
        </p:nvSpPr>
        <p:spPr bwMode="auto">
          <a:xfrm>
            <a:off x="607119" y="1826146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Linear correlation</a:t>
            </a:r>
          </a:p>
        </p:txBody>
      </p:sp>
      <p:pic>
        <p:nvPicPr>
          <p:cNvPr id="10" name="Picture 9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77B55725-F7D5-8A33-17B0-E4A775A690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296"/>
          <a:stretch/>
        </p:blipFill>
        <p:spPr>
          <a:xfrm>
            <a:off x="607119" y="2658359"/>
            <a:ext cx="4295553" cy="1831232"/>
          </a:xfrm>
          <a:prstGeom prst="rect">
            <a:avLst/>
          </a:prstGeom>
        </p:spPr>
      </p:pic>
      <p:pic>
        <p:nvPicPr>
          <p:cNvPr id="12" name="Picture 11" descr="A close-up of a number&#10;&#10;AI-generated content may be incorrect.">
            <a:extLst>
              <a:ext uri="{FF2B5EF4-FFF2-40B4-BE49-F238E27FC236}">
                <a16:creationId xmlns:a16="http://schemas.microsoft.com/office/drawing/2014/main" id="{B5AB4217-3412-3D4B-CD04-54C5F0212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6212" y="2193797"/>
            <a:ext cx="1234176" cy="3774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8BE476-B5B8-1301-633A-1252D42A5EEE}"/>
              </a:ext>
            </a:extLst>
          </p:cNvPr>
          <p:cNvSpPr txBox="1"/>
          <p:nvPr/>
        </p:nvSpPr>
        <p:spPr bwMode="auto">
          <a:xfrm>
            <a:off x="4906351" y="1822720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Assuming</a:t>
            </a:r>
          </a:p>
        </p:txBody>
      </p:sp>
      <p:pic>
        <p:nvPicPr>
          <p:cNvPr id="14" name="Picture 13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E16CF031-D1AC-8451-27A2-B80C782EDA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111" b="83571"/>
          <a:stretch/>
        </p:blipFill>
        <p:spPr>
          <a:xfrm>
            <a:off x="861200" y="2193796"/>
            <a:ext cx="2185962" cy="3774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0F3E40B-DFD6-F368-57CE-42CEA0C262CF}"/>
              </a:ext>
            </a:extLst>
          </p:cNvPr>
          <p:cNvSpPr txBox="1"/>
          <p:nvPr/>
        </p:nvSpPr>
        <p:spPr bwMode="auto">
          <a:xfrm>
            <a:off x="4906351" y="2618267"/>
            <a:ext cx="3415705" cy="738664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If residual is somehow correlated with the independent variable, then additional covariates should be included in the model.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9242E7-1AD2-5093-7B5C-940BFC2449F5}"/>
              </a:ext>
            </a:extLst>
          </p:cNvPr>
          <p:cNvSpPr txBox="1"/>
          <p:nvPr/>
        </p:nvSpPr>
        <p:spPr bwMode="auto">
          <a:xfrm>
            <a:off x="1180730" y="4935984"/>
            <a:ext cx="0" cy="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none" lIns="0" tIns="0" rIns="0" bIns="0" rtlCol="0">
            <a:noAutofit/>
          </a:bodyPr>
          <a:lstStyle/>
          <a:p>
            <a:pPr marL="342900" indent="-342900">
              <a:buClr>
                <a:schemeClr val="accent1"/>
              </a:buClr>
              <a:buSzPct val="80000"/>
              <a:buFont typeface="Wingdings" charset="2"/>
              <a:buChar char="§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11800-6C25-FFBF-F294-588290DC4B83}"/>
              </a:ext>
            </a:extLst>
          </p:cNvPr>
          <p:cNvSpPr txBox="1"/>
          <p:nvPr/>
        </p:nvSpPr>
        <p:spPr bwMode="auto">
          <a:xfrm>
            <a:off x="639192" y="4793942"/>
            <a:ext cx="0" cy="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none" lIns="0" tIns="0" rIns="0" bIns="0" rtlCol="0">
            <a:noAutofit/>
          </a:bodyPr>
          <a:lstStyle/>
          <a:p>
            <a:pPr marL="342900" indent="-342900">
              <a:buClr>
                <a:schemeClr val="accent1"/>
              </a:buClr>
              <a:buSzPct val="80000"/>
              <a:buFont typeface="Wingdings" charset="2"/>
              <a:buChar char="§"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458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25D35-2578-41C7-DED7-B17FDAAD6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32472ED2-4A7D-35AC-2524-98F177C2A3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9CEE1C-0047-64A9-0F27-5B45900FA8BA}"/>
              </a:ext>
            </a:extLst>
          </p:cNvPr>
          <p:cNvSpPr txBox="1"/>
          <p:nvPr/>
        </p:nvSpPr>
        <p:spPr bwMode="auto">
          <a:xfrm>
            <a:off x="607119" y="419302"/>
            <a:ext cx="8363886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Phenome-wide association study of the Income Factor PGI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410" name="Picture 2" descr="Fig. 5">
            <a:extLst>
              <a:ext uri="{FF2B5EF4-FFF2-40B4-BE49-F238E27FC236}">
                <a16:creationId xmlns:a16="http://schemas.microsoft.com/office/drawing/2014/main" id="{AE1A05B8-0261-7261-9AF9-E1F80DBEF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19" y="1496520"/>
            <a:ext cx="5949387" cy="313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106E43-14CF-2ABC-2729-EAEC60E77F3B}"/>
              </a:ext>
            </a:extLst>
          </p:cNvPr>
          <p:cNvSpPr txBox="1"/>
          <p:nvPr/>
        </p:nvSpPr>
        <p:spPr bwMode="auto">
          <a:xfrm>
            <a:off x="6725797" y="1663809"/>
            <a:ext cx="2075917" cy="181588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Income PGI is associated with multiple diseases</a:t>
            </a:r>
          </a:p>
          <a:p>
            <a:endParaRPr lang="en-US" sz="1400" dirty="0"/>
          </a:p>
          <a:p>
            <a:r>
              <a:rPr lang="en-US" sz="1400" dirty="0"/>
              <a:t>Top associations are cardiovascular, metabolic, and lifestyle-related (smoking, alcohol, etc.) diseases</a:t>
            </a:r>
          </a:p>
        </p:txBody>
      </p:sp>
    </p:spTree>
    <p:extLst>
      <p:ext uri="{BB962C8B-B14F-4D97-AF65-F5344CB8AC3E}">
        <p14:creationId xmlns:p14="http://schemas.microsoft.com/office/powerpoint/2010/main" val="871915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3ADB8-777D-85E8-D569-E228BE7BF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AAD4B6A6-A5A3-8B16-B9E5-EF42E1E2DA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C08F87-B407-58FF-6737-7AD06E60AB3F}"/>
              </a:ext>
            </a:extLst>
          </p:cNvPr>
          <p:cNvSpPr txBox="1"/>
          <p:nvPr/>
        </p:nvSpPr>
        <p:spPr bwMode="auto">
          <a:xfrm>
            <a:off x="607119" y="419302"/>
            <a:ext cx="8363886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55D0B3-A443-FA63-DC65-8C42D0F225DD}"/>
              </a:ext>
            </a:extLst>
          </p:cNvPr>
          <p:cNvSpPr txBox="1"/>
          <p:nvPr/>
        </p:nvSpPr>
        <p:spPr bwMode="auto">
          <a:xfrm>
            <a:off x="607119" y="1386016"/>
            <a:ext cx="8194595" cy="313932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dirty="0"/>
              <a:t>- Polygenic index (PGI) of income explains 3 – 5% of the variation in occupational and household income</a:t>
            </a:r>
          </a:p>
          <a:p>
            <a:pPr algn="just"/>
            <a:r>
              <a:rPr lang="en-US" dirty="0"/>
              <a:t>- Occupational income is more strongly predicted by genetics, suggesting that genetic effects are more stable when considering long-term career earnings rather than short-term individual fluctuations.</a:t>
            </a:r>
          </a:p>
          <a:p>
            <a:pPr algn="just"/>
            <a:r>
              <a:rPr lang="en-US" dirty="0"/>
              <a:t>- Environmental factors play a major role, with genetics having a weaker direct effect on income when family background is accounted for</a:t>
            </a:r>
          </a:p>
          <a:p>
            <a:pPr algn="just"/>
            <a:r>
              <a:rPr lang="en-US" dirty="0"/>
              <a:t>- Income-Associated Genetic Variants Are Linked to Better Health Outcomes</a:t>
            </a:r>
          </a:p>
          <a:p>
            <a:pPr algn="just"/>
            <a:r>
              <a:rPr lang="en-US" dirty="0"/>
              <a:t>- </a:t>
            </a:r>
            <a:r>
              <a:rPr lang="en-US" dirty="0" err="1"/>
              <a:t>NonEA</a:t>
            </a:r>
            <a:r>
              <a:rPr lang="en-US" dirty="0"/>
              <a:t>-Income Captures Unique Genetic Effects Beyond Education</a:t>
            </a:r>
          </a:p>
          <a:p>
            <a:pPr algn="just"/>
            <a:r>
              <a:rPr lang="en-US" dirty="0"/>
              <a:t>- Gene-Environment Interactions Likely Influence Income Outcomes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8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4C4A1-1F55-319E-FFC9-B13C1CDD2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508B3953-78FB-CC49-0F1D-A15D78F9247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72107" y="4840129"/>
            <a:ext cx="246061" cy="1164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BCC8D0D-EAEC-449D-9161-023DFF90F2E2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58802E-FD79-4B3A-CD90-9295F93BB23A}"/>
              </a:ext>
            </a:extLst>
          </p:cNvPr>
          <p:cNvSpPr txBox="1"/>
          <p:nvPr/>
        </p:nvSpPr>
        <p:spPr bwMode="auto">
          <a:xfrm>
            <a:off x="607119" y="419302"/>
            <a:ext cx="8363886" cy="5847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Bigger picture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854BCE-2412-5052-B6A2-3BA6579DABAC}"/>
              </a:ext>
            </a:extLst>
          </p:cNvPr>
          <p:cNvSpPr txBox="1"/>
          <p:nvPr/>
        </p:nvSpPr>
        <p:spPr bwMode="auto">
          <a:xfrm>
            <a:off x="607119" y="1386016"/>
            <a:ext cx="8194595" cy="203132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dirty="0"/>
              <a:t>- Genetics alone does not dictate economic success - education, family background, and societal factors are crucial.</a:t>
            </a:r>
          </a:p>
          <a:p>
            <a:pPr algn="just"/>
            <a:r>
              <a:rPr lang="en-US" dirty="0"/>
              <a:t>- Genetic effects on income operate through social and environmental pathways, highlighting the importance of education policies, economic structures, and interventions to reduce inequalities.</a:t>
            </a:r>
          </a:p>
          <a:p>
            <a:pPr algn="just"/>
            <a:r>
              <a:rPr lang="en-US" dirty="0"/>
              <a:t>- Public policies aiming to enhance socioeconomic mobility should focus on educational access and reducing environmental barriers</a:t>
            </a:r>
          </a:p>
        </p:txBody>
      </p:sp>
    </p:spTree>
    <p:extLst>
      <p:ext uri="{BB962C8B-B14F-4D97-AF65-F5344CB8AC3E}">
        <p14:creationId xmlns:p14="http://schemas.microsoft.com/office/powerpoint/2010/main" val="2028135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BBE50-3860-317F-23DF-571011F2F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67831109-466C-75FA-53AD-7F2DCEB309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46"/>
          <a:stretch/>
        </p:blipFill>
        <p:spPr>
          <a:xfrm>
            <a:off x="3450459" y="1521878"/>
            <a:ext cx="5153800" cy="3122820"/>
          </a:xfrm>
          <a:prstGeom prst="rect">
            <a:avLst/>
          </a:prstGeom>
        </p:spPr>
      </p:pic>
      <p:pic>
        <p:nvPicPr>
          <p:cNvPr id="5" name="Picture 4" descr="A black symbols on a white background&#10;&#10;AI-generated content may be incorrect.">
            <a:extLst>
              <a:ext uri="{FF2B5EF4-FFF2-40B4-BE49-F238E27FC236}">
                <a16:creationId xmlns:a16="http://schemas.microsoft.com/office/drawing/2014/main" id="{EDFAD283-0AE0-990F-49F2-40790F985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21" y="2224724"/>
            <a:ext cx="1481563" cy="3915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1D393B-2777-0B4E-732D-00A2D2F5882A}"/>
              </a:ext>
            </a:extLst>
          </p:cNvPr>
          <p:cNvSpPr txBox="1"/>
          <p:nvPr/>
        </p:nvSpPr>
        <p:spPr bwMode="auto">
          <a:xfrm>
            <a:off x="607119" y="1794167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If we observe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E89968-AEF2-0FC8-5910-27228186CFE1}"/>
              </a:ext>
            </a:extLst>
          </p:cNvPr>
          <p:cNvSpPr txBox="1"/>
          <p:nvPr/>
        </p:nvSpPr>
        <p:spPr bwMode="auto">
          <a:xfrm>
            <a:off x="607119" y="2677451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Then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2F399C-99F7-960B-DF02-FB32401D9004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</p:spTree>
    <p:extLst>
      <p:ext uri="{BB962C8B-B14F-4D97-AF65-F5344CB8AC3E}">
        <p14:creationId xmlns:p14="http://schemas.microsoft.com/office/powerpoint/2010/main" val="919063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E1485-6988-CDE5-C795-73B0009E4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EF7E0DA-A17C-054A-82CB-BE9AF1B64CA1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D953C3-7388-1083-B27D-CF998349855D}"/>
              </a:ext>
            </a:extLst>
          </p:cNvPr>
          <p:cNvSpPr txBox="1"/>
          <p:nvPr/>
        </p:nvSpPr>
        <p:spPr bwMode="auto">
          <a:xfrm>
            <a:off x="607119" y="1748825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In the context of genotypes and phenotypes</a:t>
            </a:r>
          </a:p>
        </p:txBody>
      </p:sp>
      <p:pic>
        <p:nvPicPr>
          <p:cNvPr id="4" name="Picture 3" descr="A screenshot of a math test&#10;&#10;AI-generated content may be incorrect.">
            <a:extLst>
              <a:ext uri="{FF2B5EF4-FFF2-40B4-BE49-F238E27FC236}">
                <a16:creationId xmlns:a16="http://schemas.microsoft.com/office/drawing/2014/main" id="{39D5A6EB-3434-F35C-1FA3-76A5E6B46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19" y="2209056"/>
            <a:ext cx="5151120" cy="22993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0F915C-2D54-69E6-0A88-8B195C270A00}"/>
              </a:ext>
            </a:extLst>
          </p:cNvPr>
          <p:cNvSpPr txBox="1"/>
          <p:nvPr/>
        </p:nvSpPr>
        <p:spPr bwMode="auto">
          <a:xfrm>
            <a:off x="6094429" y="1748825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33E71F-57CB-9C90-6AC3-7494E7AE69EC}"/>
              </a:ext>
            </a:extLst>
          </p:cNvPr>
          <p:cNvSpPr txBox="1"/>
          <p:nvPr/>
        </p:nvSpPr>
        <p:spPr bwMode="auto">
          <a:xfrm>
            <a:off x="6094429" y="2571750"/>
            <a:ext cx="2851608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- Population stratification</a:t>
            </a:r>
          </a:p>
          <a:p>
            <a:pPr algn="just"/>
            <a:r>
              <a:rPr lang="en-US" sz="1400" dirty="0"/>
              <a:t>- Omitted environmental factors</a:t>
            </a:r>
          </a:p>
          <a:p>
            <a:pPr algn="just"/>
            <a:r>
              <a:rPr lang="en-US" sz="1400" dirty="0"/>
              <a:t>- Gene-environment interaction</a:t>
            </a:r>
          </a:p>
          <a:p>
            <a:pPr algn="just"/>
            <a:r>
              <a:rPr lang="en-US" sz="1400" dirty="0"/>
              <a:t>- Linkage disequilibrium confounding</a:t>
            </a:r>
          </a:p>
        </p:txBody>
      </p:sp>
    </p:spTree>
    <p:extLst>
      <p:ext uri="{BB962C8B-B14F-4D97-AF65-F5344CB8AC3E}">
        <p14:creationId xmlns:p14="http://schemas.microsoft.com/office/powerpoint/2010/main" val="2691473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B4974-97D4-F120-5884-8BA59724B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953C88-C44F-E034-C4E7-9F82495D2B1A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6586F-FA10-5A42-5846-E0644D093A06}"/>
              </a:ext>
            </a:extLst>
          </p:cNvPr>
          <p:cNvSpPr txBox="1"/>
          <p:nvPr/>
        </p:nvSpPr>
        <p:spPr bwMode="auto">
          <a:xfrm>
            <a:off x="607119" y="1572979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8CC5A9-0D9B-91B4-E1C9-24E72EDED956}"/>
              </a:ext>
            </a:extLst>
          </p:cNvPr>
          <p:cNvSpPr txBox="1"/>
          <p:nvPr/>
        </p:nvSpPr>
        <p:spPr bwMode="auto">
          <a:xfrm>
            <a:off x="607119" y="2395904"/>
            <a:ext cx="2851608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b="1" dirty="0"/>
              <a:t>- Population stratification</a:t>
            </a:r>
          </a:p>
          <a:p>
            <a:pPr algn="just"/>
            <a:r>
              <a:rPr lang="en-US" sz="1400" dirty="0"/>
              <a:t>- Omitted environmental factors</a:t>
            </a:r>
          </a:p>
          <a:p>
            <a:pPr algn="just"/>
            <a:r>
              <a:rPr lang="en-US" sz="1400" dirty="0"/>
              <a:t>- Gene-environment interaction</a:t>
            </a:r>
          </a:p>
          <a:p>
            <a:pPr algn="just"/>
            <a:r>
              <a:rPr lang="en-US" sz="1400" dirty="0"/>
              <a:t>- Linkage disequilibrium confounding</a:t>
            </a:r>
          </a:p>
        </p:txBody>
      </p:sp>
      <p:pic>
        <p:nvPicPr>
          <p:cNvPr id="1026" name="Picture 2" descr="pca - In genome-wide association studies, what are principal components? -  Cross Validated">
            <a:extLst>
              <a:ext uri="{FF2B5EF4-FFF2-40B4-BE49-F238E27FC236}">
                <a16:creationId xmlns:a16="http://schemas.microsoft.com/office/drawing/2014/main" id="{10C2C3BD-5C63-C42E-70EE-30C74204F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215" y="1501847"/>
            <a:ext cx="4132385" cy="311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816D0A-5221-3BC5-F6B7-C3ABE7AB7705}"/>
              </a:ext>
            </a:extLst>
          </p:cNvPr>
          <p:cNvSpPr txBox="1"/>
          <p:nvPr/>
        </p:nvSpPr>
        <p:spPr bwMode="auto">
          <a:xfrm>
            <a:off x="607119" y="3603996"/>
            <a:ext cx="3428550" cy="5232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b="1" dirty="0"/>
              <a:t>Solution: control for principal components (PCs) of genetic ancestry</a:t>
            </a:r>
          </a:p>
        </p:txBody>
      </p:sp>
    </p:spTree>
    <p:extLst>
      <p:ext uri="{BB962C8B-B14F-4D97-AF65-F5344CB8AC3E}">
        <p14:creationId xmlns:p14="http://schemas.microsoft.com/office/powerpoint/2010/main" val="2008085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071DE-6143-6C9D-371E-9EE99FC41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96F9EB5-5D0A-ECF3-FD8F-A231018DF50E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DD8F93-ED71-E4C7-72D6-BE843AC87D0E}"/>
              </a:ext>
            </a:extLst>
          </p:cNvPr>
          <p:cNvSpPr txBox="1"/>
          <p:nvPr/>
        </p:nvSpPr>
        <p:spPr bwMode="auto">
          <a:xfrm>
            <a:off x="607119" y="1572979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9107D-29D8-3EA9-B025-80F6A8E8BDCE}"/>
              </a:ext>
            </a:extLst>
          </p:cNvPr>
          <p:cNvSpPr txBox="1"/>
          <p:nvPr/>
        </p:nvSpPr>
        <p:spPr bwMode="auto">
          <a:xfrm>
            <a:off x="607119" y="2395904"/>
            <a:ext cx="2851608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- Population stratification</a:t>
            </a:r>
          </a:p>
          <a:p>
            <a:pPr algn="just"/>
            <a:r>
              <a:rPr lang="en-US" sz="1400" b="1" dirty="0"/>
              <a:t>- Omitted environmental factors</a:t>
            </a:r>
          </a:p>
          <a:p>
            <a:pPr algn="just"/>
            <a:r>
              <a:rPr lang="en-US" sz="1400" dirty="0"/>
              <a:t>- Gene-environment interaction</a:t>
            </a:r>
          </a:p>
          <a:p>
            <a:pPr algn="just"/>
            <a:r>
              <a:rPr lang="en-US" sz="1400" dirty="0"/>
              <a:t>- Linkage disequilibrium confounding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EBB01-98E4-6595-DCA2-3A148075ECA5}"/>
              </a:ext>
            </a:extLst>
          </p:cNvPr>
          <p:cNvSpPr txBox="1"/>
          <p:nvPr/>
        </p:nvSpPr>
        <p:spPr bwMode="auto">
          <a:xfrm>
            <a:off x="607119" y="3603996"/>
            <a:ext cx="3428550" cy="738664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Solution: Use sibling comparisons or family-based designs to control for shared environmental effects.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A0B397-7A8D-D925-71F1-93B4068E8F0B}"/>
              </a:ext>
            </a:extLst>
          </p:cNvPr>
          <p:cNvSpPr txBox="1"/>
          <p:nvPr/>
        </p:nvSpPr>
        <p:spPr bwMode="auto">
          <a:xfrm>
            <a:off x="4707265" y="1935710"/>
            <a:ext cx="3961950" cy="738664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If important environmental variables (e.g., </a:t>
            </a:r>
            <a:r>
              <a:rPr lang="en-US" sz="1400" b="1" dirty="0"/>
              <a:t>parental</a:t>
            </a:r>
            <a:r>
              <a:rPr lang="en-US" sz="1400" dirty="0"/>
              <a:t> </a:t>
            </a:r>
            <a:r>
              <a:rPr lang="en-US" sz="1400" b="1" dirty="0"/>
              <a:t>income</a:t>
            </a:r>
            <a:r>
              <a:rPr lang="en-US" sz="1400" dirty="0"/>
              <a:t>, </a:t>
            </a:r>
            <a:r>
              <a:rPr lang="en-US" sz="1400" b="1" dirty="0"/>
              <a:t>education</a:t>
            </a:r>
            <a:r>
              <a:rPr lang="en-US" sz="1400" dirty="0"/>
              <a:t>) are missing, they can confound the relationship between genes and the trait.</a:t>
            </a:r>
          </a:p>
        </p:txBody>
      </p:sp>
    </p:spTree>
    <p:extLst>
      <p:ext uri="{BB962C8B-B14F-4D97-AF65-F5344CB8AC3E}">
        <p14:creationId xmlns:p14="http://schemas.microsoft.com/office/powerpoint/2010/main" val="3901985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3CD06-B316-5AE0-08F2-F8591F1AC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BFDC079-3BD8-BC69-AA44-B65666A92541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0ABB36-4305-C190-6533-C3CF299DF9DA}"/>
              </a:ext>
            </a:extLst>
          </p:cNvPr>
          <p:cNvSpPr txBox="1"/>
          <p:nvPr/>
        </p:nvSpPr>
        <p:spPr bwMode="auto">
          <a:xfrm>
            <a:off x="607119" y="1572979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EAA21B-BF19-5AFB-F344-EF5B0CAA110E}"/>
              </a:ext>
            </a:extLst>
          </p:cNvPr>
          <p:cNvSpPr txBox="1"/>
          <p:nvPr/>
        </p:nvSpPr>
        <p:spPr bwMode="auto">
          <a:xfrm>
            <a:off x="607119" y="2395904"/>
            <a:ext cx="2851608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- Population stratification</a:t>
            </a:r>
          </a:p>
          <a:p>
            <a:pPr algn="just"/>
            <a:r>
              <a:rPr lang="en-US" sz="1400" dirty="0"/>
              <a:t>- Omitted environmental factors</a:t>
            </a:r>
          </a:p>
          <a:p>
            <a:pPr algn="just"/>
            <a:r>
              <a:rPr lang="en-US" sz="1400" b="1" dirty="0"/>
              <a:t>- Gene-environment interaction</a:t>
            </a:r>
          </a:p>
          <a:p>
            <a:pPr algn="just"/>
            <a:r>
              <a:rPr lang="en-US" sz="1400" dirty="0"/>
              <a:t>- Linkage disequilibrium confounding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3C00F8-2176-A232-20A6-54234E9916EF}"/>
              </a:ext>
            </a:extLst>
          </p:cNvPr>
          <p:cNvSpPr txBox="1"/>
          <p:nvPr/>
        </p:nvSpPr>
        <p:spPr bwMode="auto">
          <a:xfrm>
            <a:off x="607119" y="3603996"/>
            <a:ext cx="3428550" cy="738664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Solution: In addition to the main effect of environmental factors, include an interaction term.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05A483-8657-02F6-E042-BACE2E3770A6}"/>
              </a:ext>
            </a:extLst>
          </p:cNvPr>
          <p:cNvSpPr txBox="1"/>
          <p:nvPr/>
        </p:nvSpPr>
        <p:spPr bwMode="auto">
          <a:xfrm>
            <a:off x="4716056" y="1696090"/>
            <a:ext cx="4155381" cy="5232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Certain genetic effects can </a:t>
            </a:r>
            <a:r>
              <a:rPr lang="en-US" sz="1400" b="1" dirty="0"/>
              <a:t>be mitigated/exacerbated </a:t>
            </a:r>
            <a:r>
              <a:rPr lang="en-US" sz="1400" dirty="0"/>
              <a:t>by environment exposure.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A6E8AE-31CC-8F30-1AF2-F13966FE60FB}"/>
              </a:ext>
            </a:extLst>
          </p:cNvPr>
          <p:cNvSpPr txBox="1"/>
          <p:nvPr/>
        </p:nvSpPr>
        <p:spPr bwMode="auto">
          <a:xfrm>
            <a:off x="4716055" y="2242015"/>
            <a:ext cx="4155381" cy="221599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Examples:</a:t>
            </a:r>
          </a:p>
          <a:p>
            <a:endParaRPr lang="en-US" sz="400" dirty="0"/>
          </a:p>
          <a:p>
            <a:r>
              <a:rPr lang="en-US" sz="1400" dirty="0"/>
              <a:t>The APOE </a:t>
            </a:r>
            <a:r>
              <a:rPr lang="el-GR" sz="1400" dirty="0"/>
              <a:t>ε4 </a:t>
            </a:r>
            <a:r>
              <a:rPr lang="en-US" sz="1400" dirty="0"/>
              <a:t>allele increases Alzheimer’s risk, but the effect is stronger in individuals with high saturated fat intake.</a:t>
            </a:r>
          </a:p>
          <a:p>
            <a:endParaRPr lang="en-US" sz="400" dirty="0"/>
          </a:p>
          <a:p>
            <a:r>
              <a:rPr lang="en-US" sz="1400" dirty="0"/>
              <a:t>The FTO risk allele increases obesity risk, but the effect is reduced in physically active individuals.</a:t>
            </a:r>
          </a:p>
          <a:p>
            <a:endParaRPr lang="en-US" sz="400" dirty="0"/>
          </a:p>
          <a:p>
            <a:r>
              <a:rPr lang="en-US" sz="1400" dirty="0"/>
              <a:t>Genetic variants linked to educational attainment have stronger effects in individuals from high social economic status families, likely due to better access to resources.</a:t>
            </a:r>
          </a:p>
        </p:txBody>
      </p:sp>
    </p:spTree>
    <p:extLst>
      <p:ext uri="{BB962C8B-B14F-4D97-AF65-F5344CB8AC3E}">
        <p14:creationId xmlns:p14="http://schemas.microsoft.com/office/powerpoint/2010/main" val="2886310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7680A-B764-8D00-6470-794729F56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6F0738-6320-C56A-7BF6-AA796CCD3CBD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481D7-7814-6598-B2B9-4185B6951079}"/>
              </a:ext>
            </a:extLst>
          </p:cNvPr>
          <p:cNvSpPr txBox="1"/>
          <p:nvPr/>
        </p:nvSpPr>
        <p:spPr bwMode="auto">
          <a:xfrm>
            <a:off x="607119" y="1572979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5E7BED-B9A8-D750-680A-BA6B8AA3C3EB}"/>
              </a:ext>
            </a:extLst>
          </p:cNvPr>
          <p:cNvSpPr txBox="1"/>
          <p:nvPr/>
        </p:nvSpPr>
        <p:spPr bwMode="auto">
          <a:xfrm>
            <a:off x="607118" y="2395904"/>
            <a:ext cx="3164781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- Population stratification</a:t>
            </a:r>
          </a:p>
          <a:p>
            <a:pPr algn="just"/>
            <a:r>
              <a:rPr lang="en-US" sz="1400" dirty="0"/>
              <a:t>- Omitted environmental factors</a:t>
            </a:r>
          </a:p>
          <a:p>
            <a:pPr algn="just"/>
            <a:r>
              <a:rPr lang="en-US" sz="1400" dirty="0"/>
              <a:t>- Gene-environment interaction</a:t>
            </a:r>
          </a:p>
          <a:p>
            <a:pPr algn="just"/>
            <a:r>
              <a:rPr lang="en-US" sz="1400" b="1" dirty="0"/>
              <a:t>- Linkage disequilibrium confounding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C7F920-1513-991E-549E-3907DD7B34FD}"/>
              </a:ext>
            </a:extLst>
          </p:cNvPr>
          <p:cNvSpPr txBox="1"/>
          <p:nvPr/>
        </p:nvSpPr>
        <p:spPr bwMode="auto">
          <a:xfrm>
            <a:off x="607118" y="3383354"/>
            <a:ext cx="3428550" cy="116955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If a SNP is in LD with a causal SNP, the estimated effect</a:t>
            </a:r>
            <a:r>
              <a:rPr lang="el-GR" sz="1400" dirty="0"/>
              <a:t> </a:t>
            </a:r>
            <a:r>
              <a:rPr lang="en-US" sz="1400" dirty="0"/>
              <a:t>might not reflect the true causal relationship.</a:t>
            </a:r>
          </a:p>
          <a:p>
            <a:r>
              <a:rPr lang="en-US" sz="1400" b="1" dirty="0"/>
              <a:t>Solution: Use fine-mapping or conditional analyses to separate independent signals.</a:t>
            </a:r>
          </a:p>
        </p:txBody>
      </p:sp>
      <p:pic>
        <p:nvPicPr>
          <p:cNvPr id="4098" name="Picture 2" descr="genetics - What is an intuitive explanation of linkage disequilibrium? -  Biology Stack Exchange">
            <a:extLst>
              <a:ext uri="{FF2B5EF4-FFF2-40B4-BE49-F238E27FC236}">
                <a16:creationId xmlns:a16="http://schemas.microsoft.com/office/drawing/2014/main" id="{AD5D43B1-746D-417F-261C-C95A7DF8F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297" y="1489454"/>
            <a:ext cx="3183205" cy="170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ocusZoom Standalone - Genome Analysis Wiki">
            <a:extLst>
              <a:ext uri="{FF2B5EF4-FFF2-40B4-BE49-F238E27FC236}">
                <a16:creationId xmlns:a16="http://schemas.microsoft.com/office/drawing/2014/main" id="{C89BFD62-1E4B-91CB-1BF7-10FBCFCFA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064" y="2960905"/>
            <a:ext cx="2503976" cy="15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069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B9BA8-3A33-00F5-F9FA-1D64F6C4C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96821C9-9558-9A48-FC21-F7B339B5A9BA}"/>
              </a:ext>
            </a:extLst>
          </p:cNvPr>
          <p:cNvSpPr txBox="1"/>
          <p:nvPr/>
        </p:nvSpPr>
        <p:spPr bwMode="auto">
          <a:xfrm>
            <a:off x="607119" y="419302"/>
            <a:ext cx="7773310" cy="1077218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Statistical Model of Genome-Wide Association Studies (GWAS)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CB699-B182-8EB1-360A-107951FCD044}"/>
              </a:ext>
            </a:extLst>
          </p:cNvPr>
          <p:cNvSpPr txBox="1"/>
          <p:nvPr/>
        </p:nvSpPr>
        <p:spPr bwMode="auto">
          <a:xfrm>
            <a:off x="607119" y="1572979"/>
            <a:ext cx="2851608" cy="64633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/>
              <a:t>Possible reasons for a non-zero residual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AA0795-7F24-B624-AA19-037AF1457062}"/>
              </a:ext>
            </a:extLst>
          </p:cNvPr>
          <p:cNvSpPr txBox="1"/>
          <p:nvPr/>
        </p:nvSpPr>
        <p:spPr bwMode="auto">
          <a:xfrm>
            <a:off x="607118" y="2395904"/>
            <a:ext cx="3164781" cy="954107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- Population stratification</a:t>
            </a:r>
          </a:p>
          <a:p>
            <a:pPr algn="just"/>
            <a:r>
              <a:rPr lang="en-US" sz="1400" dirty="0"/>
              <a:t>- Omitted environmental factors</a:t>
            </a:r>
          </a:p>
          <a:p>
            <a:pPr algn="just"/>
            <a:r>
              <a:rPr lang="en-US" sz="1400" dirty="0"/>
              <a:t>- Gene-environment interaction</a:t>
            </a:r>
          </a:p>
          <a:p>
            <a:pPr algn="just"/>
            <a:r>
              <a:rPr lang="en-US" sz="1400" b="1" dirty="0"/>
              <a:t>- Linkage disequilibrium confounding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C6099E-FC6C-0950-ED32-0E77DDED5026}"/>
              </a:ext>
            </a:extLst>
          </p:cNvPr>
          <p:cNvSpPr txBox="1"/>
          <p:nvPr/>
        </p:nvSpPr>
        <p:spPr bwMode="auto">
          <a:xfrm>
            <a:off x="607118" y="3383354"/>
            <a:ext cx="3428550" cy="116955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/>
              <a:t>If a SNP is in LD with a causal SNP, the estimated effect</a:t>
            </a:r>
            <a:r>
              <a:rPr lang="el-GR" sz="1400" dirty="0"/>
              <a:t> </a:t>
            </a:r>
            <a:r>
              <a:rPr lang="en-US" sz="1400" dirty="0"/>
              <a:t>might not reflect the true causal relationship.</a:t>
            </a:r>
          </a:p>
          <a:p>
            <a:r>
              <a:rPr lang="en-US" sz="1400" b="1" dirty="0"/>
              <a:t>Solution: Use fine-mapping or conditional analyses to separate independent signals.</a:t>
            </a:r>
          </a:p>
        </p:txBody>
      </p:sp>
      <p:pic>
        <p:nvPicPr>
          <p:cNvPr id="4098" name="Picture 2" descr="genetics - What is an intuitive explanation of linkage disequilibrium? -  Biology Stack Exchange">
            <a:extLst>
              <a:ext uri="{FF2B5EF4-FFF2-40B4-BE49-F238E27FC236}">
                <a16:creationId xmlns:a16="http://schemas.microsoft.com/office/drawing/2014/main" id="{CEF9136E-40E1-3A35-60D9-C38EF3CF6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297" y="1489454"/>
            <a:ext cx="3183205" cy="170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ocusZoom Standalone - Genome Analysis Wiki">
            <a:extLst>
              <a:ext uri="{FF2B5EF4-FFF2-40B4-BE49-F238E27FC236}">
                <a16:creationId xmlns:a16="http://schemas.microsoft.com/office/drawing/2014/main" id="{F9DE76BB-3889-AF10-30F2-249205A7E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064" y="2960905"/>
            <a:ext cx="2503976" cy="15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846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UCSF Classic">
  <a:themeElements>
    <a:clrScheme name="USCF Template">
      <a:dk1>
        <a:srgbClr val="052049"/>
      </a:dk1>
      <a:lt1>
        <a:srgbClr val="FFFFFF"/>
      </a:lt1>
      <a:dk2>
        <a:srgbClr val="052049"/>
      </a:dk2>
      <a:lt2>
        <a:srgbClr val="FFFFFF"/>
      </a:lt2>
      <a:accent1>
        <a:srgbClr val="178CCB"/>
      </a:accent1>
      <a:accent2>
        <a:srgbClr val="16A0AC"/>
      </a:accent2>
      <a:accent3>
        <a:srgbClr val="32A03E"/>
      </a:accent3>
      <a:accent4>
        <a:srgbClr val="6E61D7"/>
      </a:accent4>
      <a:accent5>
        <a:srgbClr val="A238BA"/>
      </a:accent5>
      <a:accent6>
        <a:srgbClr val="C32882"/>
      </a:accent6>
      <a:hlink>
        <a:srgbClr val="178CCB"/>
      </a:hlink>
      <a:folHlink>
        <a:srgbClr val="5F5F5F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 algn="ctr">
          <a:noFill/>
          <a:miter lim="800000"/>
          <a:headEnd/>
          <a:tailEnd/>
        </a:ln>
      </a:spPr>
      <a:bodyPr wrap="none" rtlCol="0" anchor="ctr"/>
      <a:lstStyle>
        <a:defPPr algn="ctr">
          <a:lnSpc>
            <a:spcPct val="90000"/>
          </a:lnSpc>
          <a:defRPr sz="1600" b="1" dirty="0" err="1" smtClean="0">
            <a:solidFill>
              <a:schemeClr val="bg1"/>
            </a:solidFill>
            <a:latin typeface="+mj-lt"/>
          </a:defRPr>
        </a:defPPr>
      </a:lstStyle>
    </a:spDef>
    <a:lnDef>
      <a:spPr>
        <a:ln w="2857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9050" algn="ctr">
          <a:noFill/>
          <a:miter lim="800000"/>
          <a:headEnd/>
          <a:tailEnd/>
        </a:ln>
      </a:spPr>
      <a:bodyPr wrap="square" lIns="0" tIns="0" rIns="0" bIns="0" rtlCol="0">
        <a:noAutofit/>
      </a:bodyPr>
      <a:lstStyle>
        <a:defPPr marL="342900" indent="-342900">
          <a:buClr>
            <a:schemeClr val="accent1"/>
          </a:buClr>
          <a:buSzPct val="80000"/>
          <a:buFont typeface="Wingdings" charset="2"/>
          <a:buChar char="§"/>
          <a:defRPr sz="200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3_UCSF-16x9-FontA_test2" id="{24DA3907-1B0C-0B4F-8531-D21433304D1E}" vid="{D9C2AF2E-EB53-994D-B007-E3AEEE4B0E8B}"/>
    </a:ext>
  </a:extLst>
</a:theme>
</file>

<file path=ppt/theme/theme2.xml><?xml version="1.0" encoding="utf-8"?>
<a:theme xmlns:a="http://schemas.openxmlformats.org/drawingml/2006/main" name="UCSF Contemporary Pattern 1">
  <a:themeElements>
    <a:clrScheme name="USCF Template">
      <a:dk1>
        <a:srgbClr val="052049"/>
      </a:dk1>
      <a:lt1>
        <a:srgbClr val="FFFFFF"/>
      </a:lt1>
      <a:dk2>
        <a:srgbClr val="052049"/>
      </a:dk2>
      <a:lt2>
        <a:srgbClr val="FFFFFF"/>
      </a:lt2>
      <a:accent1>
        <a:srgbClr val="178CCB"/>
      </a:accent1>
      <a:accent2>
        <a:srgbClr val="16A0AC"/>
      </a:accent2>
      <a:accent3>
        <a:srgbClr val="32A03E"/>
      </a:accent3>
      <a:accent4>
        <a:srgbClr val="6E61D7"/>
      </a:accent4>
      <a:accent5>
        <a:srgbClr val="A238BA"/>
      </a:accent5>
      <a:accent6>
        <a:srgbClr val="C32882"/>
      </a:accent6>
      <a:hlink>
        <a:srgbClr val="178CCB"/>
      </a:hlink>
      <a:folHlink>
        <a:srgbClr val="5F5F5F"/>
      </a:folHlink>
    </a:clrScheme>
    <a:fontScheme name="UCSF">
      <a:majorFont>
        <a:latin typeface="Garamon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 algn="ctr">
          <a:noFill/>
          <a:miter lim="800000"/>
          <a:headEnd/>
          <a:tailEnd/>
        </a:ln>
      </a:spPr>
      <a:bodyPr wrap="none" rtlCol="0" anchor="ctr"/>
      <a:lstStyle>
        <a:defPPr algn="ctr">
          <a:lnSpc>
            <a:spcPct val="90000"/>
          </a:lnSpc>
          <a:defRPr sz="1600" b="1" dirty="0" err="1" smtClean="0">
            <a:solidFill>
              <a:schemeClr val="bg1"/>
            </a:solidFill>
            <a:latin typeface="+mj-lt"/>
          </a:defRPr>
        </a:defPPr>
      </a:lstStyle>
    </a:spDef>
    <a:lnDef>
      <a:spPr>
        <a:ln w="2857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9050" algn="ctr">
          <a:noFill/>
          <a:miter lim="800000"/>
          <a:headEnd/>
          <a:tailEnd/>
        </a:ln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3_UCSF-16x9-FontA_test2" id="{24DA3907-1B0C-0B4F-8531-D21433304D1E}" vid="{5AF78529-A89B-1E41-BE10-0E2BEF66F84E}"/>
    </a:ext>
  </a:extLst>
</a:theme>
</file>

<file path=ppt/theme/theme3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BFD5D484ED57438231C5F4848B6EC7" ma:contentTypeVersion="0" ma:contentTypeDescription="Create a new document." ma:contentTypeScope="" ma:versionID="48808eaeca51724a2208bf8797897858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48DB2A-A2BB-49B9-B517-04CB45F2482A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5686649-89C0-47C3-BB59-3DECE68F34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F8A51949-CE2D-4D1D-81B7-CD96A13119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e3_UCSF-16x9-FontA_Draft4 (1)</Template>
  <TotalTime>13246</TotalTime>
  <Words>2106</Words>
  <Application>Microsoft Macintosh PowerPoint</Application>
  <PresentationFormat>On-screen Show (16:9)</PresentationFormat>
  <Paragraphs>244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.AppleSystemUIFont</vt:lpstr>
      <vt:lpstr>Aptos Narrow</vt:lpstr>
      <vt:lpstr>Arial</vt:lpstr>
      <vt:lpstr>Cambria Math</vt:lpstr>
      <vt:lpstr>Garamond</vt:lpstr>
      <vt:lpstr>Wingdings</vt:lpstr>
      <vt:lpstr>UCSF Classic</vt:lpstr>
      <vt:lpstr>UCSF Contemporary Pattern 1</vt:lpstr>
      <vt:lpstr>Understanding the Genetic Underpinnings of Income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your template!</dc:title>
  <dc:subject>Presentation Template</dc:subject>
  <dc:creator>Microsoft Office User</dc:creator>
  <dc:description>Derek MacDavid | derek@bigpicdesign.com</dc:description>
  <cp:lastModifiedBy>Gu, Wanjun</cp:lastModifiedBy>
  <cp:revision>166</cp:revision>
  <dcterms:created xsi:type="dcterms:W3CDTF">2017-04-18T17:07:44Z</dcterms:created>
  <dcterms:modified xsi:type="dcterms:W3CDTF">2025-02-08T00:06:53Z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0x01010009BFD5D484ED57438231C5F4848B6EC7</vt:lpwstr>
  </property>
</Properties>
</file>

<file path=docProps/thumbnail.jpeg>
</file>